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/Relationships>
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9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25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325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584515" y="1935283"/>
            <a:ext cx="13115924" cy="7553324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086910" y="1370469"/>
            <a:ext cx="4114800" cy="111442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09126" y="959855"/>
            <a:ext cx="9321165" cy="1079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90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80023" y="1923621"/>
            <a:ext cx="10512425" cy="3495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25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cloudflare.com/learning/network-layer/what-is-a-protocol/" TargetMode="External"/><Relationship Id="rId3" Type="http://schemas.openxmlformats.org/officeDocument/2006/relationships/image" Target="../media/image5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586105" rIns="0" bIns="0" rtlCol="0" vert="horz">
            <a:spAutoFit/>
          </a:bodyPr>
          <a:lstStyle/>
          <a:p>
            <a:pPr marL="12700" marR="5080" indent="887094">
              <a:lnSpc>
                <a:spcPct val="71700"/>
              </a:lnSpc>
              <a:spcBef>
                <a:spcPts val="4615"/>
              </a:spcBef>
            </a:pPr>
            <a:r>
              <a:rPr dirty="0" sz="13100" spc="-720">
                <a:latin typeface="Lucida Sans Unicode"/>
                <a:cs typeface="Lucida Sans Unicode"/>
              </a:rPr>
              <a:t>¿</a:t>
            </a:r>
            <a:r>
              <a:rPr dirty="0" spc="-720"/>
              <a:t>QUE</a:t>
            </a:r>
            <a:r>
              <a:rPr dirty="0" spc="-130"/>
              <a:t> </a:t>
            </a:r>
            <a:r>
              <a:rPr dirty="0" spc="-1465"/>
              <a:t>ES</a:t>
            </a:r>
            <a:r>
              <a:rPr dirty="0" spc="-120"/>
              <a:t> </a:t>
            </a:r>
            <a:r>
              <a:rPr dirty="0" spc="-635"/>
              <a:t>EL </a:t>
            </a:r>
            <a:r>
              <a:rPr dirty="0" spc="-815"/>
              <a:t>MODELO</a:t>
            </a:r>
            <a:r>
              <a:rPr dirty="0" spc="-114"/>
              <a:t> </a:t>
            </a:r>
            <a:r>
              <a:rPr dirty="0" spc="-580"/>
              <a:t>OSI</a:t>
            </a:r>
            <a:r>
              <a:rPr dirty="0" sz="13100" spc="-580">
                <a:latin typeface="Lucida Sans Unicode"/>
                <a:cs typeface="Lucida Sans Unicode"/>
              </a:rPr>
              <a:t>?</a:t>
            </a:r>
            <a:endParaRPr sz="13100">
              <a:latin typeface="Lucida Sans Unicode"/>
              <a:cs typeface="Lucida Sans Unicode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2047333" y="1389595"/>
            <a:ext cx="5320665" cy="470534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2900" spc="-75">
                <a:latin typeface="Arial MT"/>
                <a:cs typeface="Arial MT"/>
              </a:rPr>
              <a:t>UNIVERDIAD</a:t>
            </a:r>
            <a:r>
              <a:rPr dirty="0" sz="2900" spc="-25">
                <a:latin typeface="Arial MT"/>
                <a:cs typeface="Arial MT"/>
              </a:rPr>
              <a:t> </a:t>
            </a:r>
            <a:r>
              <a:rPr dirty="0" sz="2900" spc="-235">
                <a:latin typeface="Arial MT"/>
                <a:cs typeface="Arial MT"/>
              </a:rPr>
              <a:t>PEDRO</a:t>
            </a:r>
            <a:r>
              <a:rPr dirty="0" sz="2900" spc="-25">
                <a:latin typeface="Arial MT"/>
                <a:cs typeface="Arial MT"/>
              </a:rPr>
              <a:t> </a:t>
            </a:r>
            <a:r>
              <a:rPr dirty="0" sz="2900" spc="-210">
                <a:latin typeface="Arial MT"/>
                <a:cs typeface="Arial MT"/>
              </a:rPr>
              <a:t>DE</a:t>
            </a:r>
            <a:r>
              <a:rPr dirty="0" sz="2900" spc="-25">
                <a:latin typeface="Arial MT"/>
                <a:cs typeface="Arial MT"/>
              </a:rPr>
              <a:t> </a:t>
            </a:r>
            <a:r>
              <a:rPr dirty="0" sz="2900" spc="-110">
                <a:latin typeface="Arial MT"/>
                <a:cs typeface="Arial MT"/>
              </a:rPr>
              <a:t>GANTE</a:t>
            </a:r>
            <a:endParaRPr sz="2900">
              <a:latin typeface="Arial MT"/>
              <a:cs typeface="Arial MT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6261808" y="1614042"/>
            <a:ext cx="1010285" cy="2565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1500" spc="-55">
                <a:latin typeface="Arial MT"/>
                <a:cs typeface="Arial MT"/>
              </a:rPr>
              <a:t>11</a:t>
            </a:r>
            <a:r>
              <a:rPr dirty="0" sz="1500" spc="-55">
                <a:latin typeface="Lucida Sans Unicode"/>
                <a:cs typeface="Lucida Sans Unicode"/>
              </a:rPr>
              <a:t>/</a:t>
            </a:r>
            <a:r>
              <a:rPr dirty="0" sz="1500" spc="-55">
                <a:latin typeface="Arial MT"/>
                <a:cs typeface="Arial MT"/>
              </a:rPr>
              <a:t>07</a:t>
            </a:r>
            <a:r>
              <a:rPr dirty="0" sz="1500" spc="-55">
                <a:latin typeface="Lucida Sans Unicode"/>
                <a:cs typeface="Lucida Sans Unicode"/>
              </a:rPr>
              <a:t>/</a:t>
            </a:r>
            <a:r>
              <a:rPr dirty="0" sz="1500" spc="-55">
                <a:latin typeface="Arial MT"/>
                <a:cs typeface="Arial MT"/>
              </a:rPr>
              <a:t>2025</a:t>
            </a:r>
            <a:endParaRPr sz="1500">
              <a:latin typeface="Arial MT"/>
              <a:cs typeface="Arial MT"/>
            </a:endParaRPr>
          </a:p>
        </p:txBody>
      </p:sp>
      <p:sp>
        <p:nvSpPr>
          <p:cNvPr id="6" name="object 6" descr=""/>
          <p:cNvSpPr/>
          <p:nvPr/>
        </p:nvSpPr>
        <p:spPr>
          <a:xfrm>
            <a:off x="1653636" y="7564931"/>
            <a:ext cx="2954655" cy="1187450"/>
          </a:xfrm>
          <a:custGeom>
            <a:avLst/>
            <a:gdLst/>
            <a:ahLst/>
            <a:cxnLst/>
            <a:rect l="l" t="t" r="r" b="b"/>
            <a:pathLst>
              <a:path w="2954654" h="1187450">
                <a:moveTo>
                  <a:pt x="2360586" y="1187447"/>
                </a:moveTo>
                <a:lnTo>
                  <a:pt x="593723" y="1187447"/>
                </a:lnTo>
                <a:lnTo>
                  <a:pt x="545029" y="1185479"/>
                </a:lnTo>
                <a:lnTo>
                  <a:pt x="497418" y="1179676"/>
                </a:lnTo>
                <a:lnTo>
                  <a:pt x="451045" y="1170192"/>
                </a:lnTo>
                <a:lnTo>
                  <a:pt x="406061" y="1157179"/>
                </a:lnTo>
                <a:lnTo>
                  <a:pt x="362619" y="1140789"/>
                </a:lnTo>
                <a:lnTo>
                  <a:pt x="320873" y="1121177"/>
                </a:lnTo>
                <a:lnTo>
                  <a:pt x="280975" y="1098494"/>
                </a:lnTo>
                <a:lnTo>
                  <a:pt x="243078" y="1072893"/>
                </a:lnTo>
                <a:lnTo>
                  <a:pt x="207334" y="1044527"/>
                </a:lnTo>
                <a:lnTo>
                  <a:pt x="173897" y="1013549"/>
                </a:lnTo>
                <a:lnTo>
                  <a:pt x="142919" y="980112"/>
                </a:lnTo>
                <a:lnTo>
                  <a:pt x="114554" y="944369"/>
                </a:lnTo>
                <a:lnTo>
                  <a:pt x="88953" y="906472"/>
                </a:lnTo>
                <a:lnTo>
                  <a:pt x="66270" y="866573"/>
                </a:lnTo>
                <a:lnTo>
                  <a:pt x="46657" y="824827"/>
                </a:lnTo>
                <a:lnTo>
                  <a:pt x="30268" y="781386"/>
                </a:lnTo>
                <a:lnTo>
                  <a:pt x="17255" y="736402"/>
                </a:lnTo>
                <a:lnTo>
                  <a:pt x="7770" y="690028"/>
                </a:lnTo>
                <a:lnTo>
                  <a:pt x="1968" y="642418"/>
                </a:lnTo>
                <a:lnTo>
                  <a:pt x="0" y="593723"/>
                </a:lnTo>
                <a:lnTo>
                  <a:pt x="1968" y="545028"/>
                </a:lnTo>
                <a:lnTo>
                  <a:pt x="7770" y="497418"/>
                </a:lnTo>
                <a:lnTo>
                  <a:pt x="17255" y="451044"/>
                </a:lnTo>
                <a:lnTo>
                  <a:pt x="30268" y="406061"/>
                </a:lnTo>
                <a:lnTo>
                  <a:pt x="46657" y="362619"/>
                </a:lnTo>
                <a:lnTo>
                  <a:pt x="66270" y="320873"/>
                </a:lnTo>
                <a:lnTo>
                  <a:pt x="88953" y="280975"/>
                </a:lnTo>
                <a:lnTo>
                  <a:pt x="114554" y="243078"/>
                </a:lnTo>
                <a:lnTo>
                  <a:pt x="142919" y="207334"/>
                </a:lnTo>
                <a:lnTo>
                  <a:pt x="173897" y="173897"/>
                </a:lnTo>
                <a:lnTo>
                  <a:pt x="207334" y="142919"/>
                </a:lnTo>
                <a:lnTo>
                  <a:pt x="243078" y="114554"/>
                </a:lnTo>
                <a:lnTo>
                  <a:pt x="280975" y="88953"/>
                </a:lnTo>
                <a:lnTo>
                  <a:pt x="320873" y="66270"/>
                </a:lnTo>
                <a:lnTo>
                  <a:pt x="362619" y="46657"/>
                </a:lnTo>
                <a:lnTo>
                  <a:pt x="406061" y="30268"/>
                </a:lnTo>
                <a:lnTo>
                  <a:pt x="451045" y="17255"/>
                </a:lnTo>
                <a:lnTo>
                  <a:pt x="497418" y="7770"/>
                </a:lnTo>
                <a:lnTo>
                  <a:pt x="545029" y="1968"/>
                </a:lnTo>
                <a:lnTo>
                  <a:pt x="593723" y="0"/>
                </a:lnTo>
                <a:lnTo>
                  <a:pt x="2360586" y="0"/>
                </a:lnTo>
                <a:lnTo>
                  <a:pt x="2409281" y="1968"/>
                </a:lnTo>
                <a:lnTo>
                  <a:pt x="2456891" y="7770"/>
                </a:lnTo>
                <a:lnTo>
                  <a:pt x="2503265" y="17255"/>
                </a:lnTo>
                <a:lnTo>
                  <a:pt x="2548249" y="30268"/>
                </a:lnTo>
                <a:lnTo>
                  <a:pt x="2591690" y="46657"/>
                </a:lnTo>
                <a:lnTo>
                  <a:pt x="2633436" y="66270"/>
                </a:lnTo>
                <a:lnTo>
                  <a:pt x="2673334" y="88953"/>
                </a:lnTo>
                <a:lnTo>
                  <a:pt x="2711232" y="114554"/>
                </a:lnTo>
                <a:lnTo>
                  <a:pt x="2746975" y="142919"/>
                </a:lnTo>
                <a:lnTo>
                  <a:pt x="2780412" y="173897"/>
                </a:lnTo>
                <a:lnTo>
                  <a:pt x="2811390" y="207334"/>
                </a:lnTo>
                <a:lnTo>
                  <a:pt x="2839756" y="243078"/>
                </a:lnTo>
                <a:lnTo>
                  <a:pt x="2865356" y="280975"/>
                </a:lnTo>
                <a:lnTo>
                  <a:pt x="2888039" y="320873"/>
                </a:lnTo>
                <a:lnTo>
                  <a:pt x="2907652" y="362619"/>
                </a:lnTo>
                <a:lnTo>
                  <a:pt x="2924041" y="406061"/>
                </a:lnTo>
                <a:lnTo>
                  <a:pt x="2937055" y="451044"/>
                </a:lnTo>
                <a:lnTo>
                  <a:pt x="2946539" y="497418"/>
                </a:lnTo>
                <a:lnTo>
                  <a:pt x="2952342" y="545028"/>
                </a:lnTo>
                <a:lnTo>
                  <a:pt x="2954310" y="593723"/>
                </a:lnTo>
                <a:lnTo>
                  <a:pt x="2952342" y="642418"/>
                </a:lnTo>
                <a:lnTo>
                  <a:pt x="2946539" y="690028"/>
                </a:lnTo>
                <a:lnTo>
                  <a:pt x="2937055" y="736402"/>
                </a:lnTo>
                <a:lnTo>
                  <a:pt x="2924041" y="781386"/>
                </a:lnTo>
                <a:lnTo>
                  <a:pt x="2907652" y="824827"/>
                </a:lnTo>
                <a:lnTo>
                  <a:pt x="2888039" y="866573"/>
                </a:lnTo>
                <a:lnTo>
                  <a:pt x="2865356" y="906472"/>
                </a:lnTo>
                <a:lnTo>
                  <a:pt x="2839756" y="944369"/>
                </a:lnTo>
                <a:lnTo>
                  <a:pt x="2811390" y="980112"/>
                </a:lnTo>
                <a:lnTo>
                  <a:pt x="2780412" y="1013549"/>
                </a:lnTo>
                <a:lnTo>
                  <a:pt x="2746975" y="1044527"/>
                </a:lnTo>
                <a:lnTo>
                  <a:pt x="2711232" y="1072893"/>
                </a:lnTo>
                <a:lnTo>
                  <a:pt x="2673334" y="1098494"/>
                </a:lnTo>
                <a:lnTo>
                  <a:pt x="2633436" y="1121177"/>
                </a:lnTo>
                <a:lnTo>
                  <a:pt x="2591690" y="1140789"/>
                </a:lnTo>
                <a:lnTo>
                  <a:pt x="2548249" y="1157179"/>
                </a:lnTo>
                <a:lnTo>
                  <a:pt x="2503265" y="1170192"/>
                </a:lnTo>
                <a:lnTo>
                  <a:pt x="2456891" y="1179676"/>
                </a:lnTo>
                <a:lnTo>
                  <a:pt x="2409281" y="1185479"/>
                </a:lnTo>
                <a:lnTo>
                  <a:pt x="2360586" y="118744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 txBox="1"/>
          <p:nvPr/>
        </p:nvSpPr>
        <p:spPr>
          <a:xfrm>
            <a:off x="2047333" y="7749013"/>
            <a:ext cx="2167255" cy="68516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4300" spc="-365">
                <a:latin typeface="Arial MT"/>
                <a:cs typeface="Arial MT"/>
              </a:rPr>
              <a:t>REDES</a:t>
            </a:r>
            <a:r>
              <a:rPr dirty="0" sz="4300" spc="-20">
                <a:latin typeface="Arial MT"/>
                <a:cs typeface="Arial MT"/>
              </a:rPr>
              <a:t> </a:t>
            </a:r>
            <a:r>
              <a:rPr dirty="0" sz="4300" spc="105">
                <a:latin typeface="Arial MT"/>
                <a:cs typeface="Arial MT"/>
              </a:rPr>
              <a:t>II</a:t>
            </a:r>
            <a:endParaRPr sz="4300">
              <a:latin typeface="Arial MT"/>
              <a:cs typeface="Arial MT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4486731" y="7600983"/>
            <a:ext cx="2785745" cy="9779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 indent="353060">
              <a:lnSpc>
                <a:spcPct val="107800"/>
              </a:lnSpc>
              <a:spcBef>
                <a:spcPts val="95"/>
              </a:spcBef>
            </a:pPr>
            <a:r>
              <a:rPr dirty="0" sz="2900" spc="-55">
                <a:latin typeface="Arial MT"/>
                <a:cs typeface="Arial MT"/>
              </a:rPr>
              <a:t>Melany</a:t>
            </a:r>
            <a:r>
              <a:rPr dirty="0" sz="2900" spc="-145">
                <a:latin typeface="Arial MT"/>
                <a:cs typeface="Arial MT"/>
              </a:rPr>
              <a:t> </a:t>
            </a:r>
            <a:r>
              <a:rPr dirty="0" sz="2900" spc="-25">
                <a:latin typeface="Arial MT"/>
                <a:cs typeface="Arial MT"/>
              </a:rPr>
              <a:t>Lizbeth </a:t>
            </a:r>
            <a:r>
              <a:rPr dirty="0" sz="2900" spc="-65">
                <a:latin typeface="Arial MT"/>
                <a:cs typeface="Arial MT"/>
              </a:rPr>
              <a:t>Hernandez</a:t>
            </a:r>
            <a:r>
              <a:rPr dirty="0" sz="2900" spc="-120">
                <a:latin typeface="Arial MT"/>
                <a:cs typeface="Arial MT"/>
              </a:rPr>
              <a:t> </a:t>
            </a:r>
            <a:r>
              <a:rPr dirty="0" sz="2900" spc="-105">
                <a:latin typeface="Arial MT"/>
                <a:cs typeface="Arial MT"/>
              </a:rPr>
              <a:t>Garza</a:t>
            </a:r>
            <a:endParaRPr sz="29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862203" y="2305522"/>
            <a:ext cx="7319009" cy="57632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16900"/>
              </a:lnSpc>
              <a:spcBef>
                <a:spcPts val="95"/>
              </a:spcBef>
            </a:pPr>
            <a:r>
              <a:rPr dirty="0" sz="2300" spc="75">
                <a:latin typeface="Cambria"/>
                <a:cs typeface="Cambria"/>
              </a:rPr>
              <a:t>El</a:t>
            </a:r>
            <a:r>
              <a:rPr dirty="0" sz="2300" spc="240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modelo</a:t>
            </a:r>
            <a:r>
              <a:rPr dirty="0" sz="2300" spc="245">
                <a:latin typeface="Cambria"/>
                <a:cs typeface="Cambria"/>
              </a:rPr>
              <a:t> </a:t>
            </a:r>
            <a:r>
              <a:rPr dirty="0" sz="2300" spc="85">
                <a:latin typeface="Cambria"/>
                <a:cs typeface="Cambria"/>
              </a:rPr>
              <a:t>Open</a:t>
            </a:r>
            <a:r>
              <a:rPr dirty="0" sz="2300" spc="245">
                <a:latin typeface="Cambria"/>
                <a:cs typeface="Cambria"/>
              </a:rPr>
              <a:t> </a:t>
            </a:r>
            <a:r>
              <a:rPr dirty="0" sz="2300" spc="80">
                <a:latin typeface="Cambria"/>
                <a:cs typeface="Cambria"/>
              </a:rPr>
              <a:t>Systems</a:t>
            </a:r>
            <a:r>
              <a:rPr dirty="0" sz="2300" spc="245">
                <a:latin typeface="Cambria"/>
                <a:cs typeface="Cambria"/>
              </a:rPr>
              <a:t> </a:t>
            </a:r>
            <a:r>
              <a:rPr dirty="0" sz="2300" spc="80">
                <a:latin typeface="Cambria"/>
                <a:cs typeface="Cambria"/>
              </a:rPr>
              <a:t>Interconnection</a:t>
            </a:r>
            <a:r>
              <a:rPr dirty="0" sz="2300" spc="245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(OSI)</a:t>
            </a:r>
            <a:r>
              <a:rPr dirty="0" sz="2300" spc="245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es</a:t>
            </a:r>
            <a:r>
              <a:rPr dirty="0" sz="2300" spc="245">
                <a:latin typeface="Cambria"/>
                <a:cs typeface="Cambria"/>
              </a:rPr>
              <a:t> </a:t>
            </a:r>
            <a:r>
              <a:rPr dirty="0" sz="2300" spc="85">
                <a:latin typeface="Cambria"/>
                <a:cs typeface="Cambria"/>
              </a:rPr>
              <a:t>un </a:t>
            </a:r>
            <a:r>
              <a:rPr dirty="0" sz="2300">
                <a:latin typeface="Cambria"/>
                <a:cs typeface="Cambria"/>
              </a:rPr>
              <a:t>modelo</a:t>
            </a:r>
            <a:r>
              <a:rPr dirty="0" sz="2300" spc="225">
                <a:latin typeface="Cambria"/>
                <a:cs typeface="Cambria"/>
              </a:rPr>
              <a:t> </a:t>
            </a:r>
            <a:r>
              <a:rPr dirty="0" sz="2300" spc="75">
                <a:latin typeface="Cambria"/>
                <a:cs typeface="Cambria"/>
              </a:rPr>
              <a:t>conceptual</a:t>
            </a:r>
            <a:r>
              <a:rPr dirty="0" sz="2300" spc="225">
                <a:latin typeface="Cambria"/>
                <a:cs typeface="Cambria"/>
              </a:rPr>
              <a:t> </a:t>
            </a:r>
            <a:r>
              <a:rPr dirty="0" sz="2300" spc="65">
                <a:latin typeface="Cambria"/>
                <a:cs typeface="Cambria"/>
              </a:rPr>
              <a:t>creado</a:t>
            </a:r>
            <a:r>
              <a:rPr dirty="0" sz="2300" spc="225">
                <a:latin typeface="Cambria"/>
                <a:cs typeface="Cambria"/>
              </a:rPr>
              <a:t> </a:t>
            </a:r>
            <a:r>
              <a:rPr dirty="0" sz="2300" spc="60">
                <a:latin typeface="Cambria"/>
                <a:cs typeface="Cambria"/>
              </a:rPr>
              <a:t>por</a:t>
            </a:r>
            <a:r>
              <a:rPr dirty="0" sz="2300" spc="225">
                <a:latin typeface="Cambria"/>
                <a:cs typeface="Cambria"/>
              </a:rPr>
              <a:t> </a:t>
            </a:r>
            <a:r>
              <a:rPr dirty="0" sz="2300" spc="65">
                <a:latin typeface="Cambria"/>
                <a:cs typeface="Cambria"/>
              </a:rPr>
              <a:t>la</a:t>
            </a:r>
            <a:r>
              <a:rPr dirty="0" sz="2300" spc="229">
                <a:latin typeface="Cambria"/>
                <a:cs typeface="Cambria"/>
              </a:rPr>
              <a:t> </a:t>
            </a:r>
            <a:r>
              <a:rPr dirty="0" sz="2300" spc="75">
                <a:latin typeface="Cambria"/>
                <a:cs typeface="Cambria"/>
              </a:rPr>
              <a:t>Organización Internacional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90">
                <a:latin typeface="Cambria"/>
                <a:cs typeface="Cambria"/>
              </a:rPr>
              <a:t>para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65">
                <a:latin typeface="Cambria"/>
                <a:cs typeface="Cambria"/>
              </a:rPr>
              <a:t>la</a:t>
            </a:r>
            <a:r>
              <a:rPr dirty="0" sz="2300" spc="210">
                <a:latin typeface="Cambria"/>
                <a:cs typeface="Cambria"/>
              </a:rPr>
              <a:t> </a:t>
            </a:r>
            <a:r>
              <a:rPr dirty="0" sz="2300" spc="80">
                <a:latin typeface="Cambria"/>
                <a:cs typeface="Cambria"/>
              </a:rPr>
              <a:t>Estandarización,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que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40">
                <a:latin typeface="Cambria"/>
                <a:cs typeface="Cambria"/>
              </a:rPr>
              <a:t>permite </a:t>
            </a:r>
            <a:r>
              <a:rPr dirty="0" sz="2300">
                <a:latin typeface="Cambria"/>
                <a:cs typeface="Cambria"/>
              </a:rPr>
              <a:t>que</a:t>
            </a:r>
            <a:r>
              <a:rPr dirty="0" sz="2300" spc="260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diversos</a:t>
            </a:r>
            <a:r>
              <a:rPr dirty="0" sz="2300" spc="260">
                <a:latin typeface="Cambria"/>
                <a:cs typeface="Cambria"/>
              </a:rPr>
              <a:t> </a:t>
            </a:r>
            <a:r>
              <a:rPr dirty="0" sz="2300" spc="80">
                <a:latin typeface="Cambria"/>
                <a:cs typeface="Cambria"/>
              </a:rPr>
              <a:t>sistemas</a:t>
            </a:r>
            <a:r>
              <a:rPr dirty="0" sz="2300" spc="260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de</a:t>
            </a:r>
            <a:r>
              <a:rPr dirty="0" sz="2300" spc="265">
                <a:latin typeface="Cambria"/>
                <a:cs typeface="Cambria"/>
              </a:rPr>
              <a:t> </a:t>
            </a:r>
            <a:r>
              <a:rPr dirty="0" sz="2300" spc="85">
                <a:latin typeface="Cambria"/>
                <a:cs typeface="Cambria"/>
              </a:rPr>
              <a:t>comunicación</a:t>
            </a:r>
            <a:r>
              <a:rPr dirty="0" sz="2300" spc="260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se</a:t>
            </a:r>
            <a:r>
              <a:rPr dirty="0" sz="2300" spc="260">
                <a:latin typeface="Cambria"/>
                <a:cs typeface="Cambria"/>
              </a:rPr>
              <a:t> </a:t>
            </a:r>
            <a:r>
              <a:rPr dirty="0" sz="2300" spc="70">
                <a:latin typeface="Cambria"/>
                <a:cs typeface="Cambria"/>
              </a:rPr>
              <a:t>conecten </a:t>
            </a:r>
            <a:r>
              <a:rPr dirty="0" sz="2300" spc="80">
                <a:latin typeface="Cambria"/>
                <a:cs typeface="Cambria"/>
              </a:rPr>
              <a:t>usando</a:t>
            </a:r>
            <a:r>
              <a:rPr dirty="0" sz="2300" spc="215">
                <a:latin typeface="Cambria"/>
                <a:cs typeface="Cambria"/>
              </a:rPr>
              <a:t> </a:t>
            </a:r>
            <a:r>
              <a:rPr dirty="0" sz="2300" spc="-475">
                <a:latin typeface="Cambria"/>
                <a:cs typeface="Cambria"/>
                <a:hlinkClick r:id="rId2"/>
              </a:rPr>
              <a:t>p</a:t>
            </a:r>
            <a:r>
              <a:rPr dirty="0" u="heavy" sz="2300" spc="40">
                <a:uFill>
                  <a:solidFill>
                    <a:srgbClr val="000000"/>
                  </a:solidFill>
                </a:uFill>
                <a:latin typeface="Cambria"/>
                <a:cs typeface="Cambria"/>
                <a:hlinkClick r:id="rId2"/>
              </a:rPr>
              <a:t> </a:t>
            </a:r>
            <a:r>
              <a:rPr dirty="0" u="heavy" sz="2300" spc="70">
                <a:uFill>
                  <a:solidFill>
                    <a:srgbClr val="000000"/>
                  </a:solidFill>
                </a:uFill>
                <a:latin typeface="Cambria"/>
                <a:cs typeface="Cambria"/>
                <a:hlinkClick r:id="rId2"/>
              </a:rPr>
              <a:t>rotocolos</a:t>
            </a:r>
            <a:r>
              <a:rPr dirty="0" sz="2300" spc="215">
                <a:latin typeface="Cambria"/>
                <a:cs typeface="Cambria"/>
              </a:rPr>
              <a:t> </a:t>
            </a:r>
            <a:r>
              <a:rPr dirty="0" sz="2300" spc="80">
                <a:latin typeface="Cambria"/>
                <a:cs typeface="Cambria"/>
              </a:rPr>
              <a:t>estándar.</a:t>
            </a:r>
            <a:r>
              <a:rPr dirty="0" sz="2300" spc="220">
                <a:latin typeface="Cambria"/>
                <a:cs typeface="Cambria"/>
              </a:rPr>
              <a:t> </a:t>
            </a:r>
            <a:r>
              <a:rPr dirty="0" sz="2300" spc="114">
                <a:latin typeface="Cambria"/>
                <a:cs typeface="Cambria"/>
              </a:rPr>
              <a:t>Es</a:t>
            </a:r>
            <a:r>
              <a:rPr dirty="0" sz="2300" spc="220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decir,</a:t>
            </a:r>
            <a:r>
              <a:rPr dirty="0" sz="2300" spc="220">
                <a:latin typeface="Cambria"/>
                <a:cs typeface="Cambria"/>
              </a:rPr>
              <a:t> </a:t>
            </a:r>
            <a:r>
              <a:rPr dirty="0" sz="2300" spc="95">
                <a:latin typeface="Cambria"/>
                <a:cs typeface="Cambria"/>
              </a:rPr>
              <a:t>OSI </a:t>
            </a:r>
            <a:r>
              <a:rPr dirty="0" sz="2300" spc="70">
                <a:latin typeface="Cambria"/>
                <a:cs typeface="Cambria"/>
              </a:rPr>
              <a:t>proporciona</a:t>
            </a:r>
            <a:r>
              <a:rPr dirty="0" sz="2300" spc="190">
                <a:latin typeface="Cambria"/>
                <a:cs typeface="Cambria"/>
              </a:rPr>
              <a:t> </a:t>
            </a:r>
            <a:r>
              <a:rPr dirty="0" sz="2300" spc="110">
                <a:latin typeface="Cambria"/>
                <a:cs typeface="Cambria"/>
              </a:rPr>
              <a:t>un</a:t>
            </a:r>
            <a:r>
              <a:rPr dirty="0" sz="2300" spc="190">
                <a:latin typeface="Cambria"/>
                <a:cs typeface="Cambria"/>
              </a:rPr>
              <a:t> </a:t>
            </a:r>
            <a:r>
              <a:rPr dirty="0" sz="2300" spc="85">
                <a:latin typeface="Cambria"/>
                <a:cs typeface="Cambria"/>
              </a:rPr>
              <a:t>estándar</a:t>
            </a:r>
            <a:r>
              <a:rPr dirty="0" sz="2300" spc="190">
                <a:latin typeface="Cambria"/>
                <a:cs typeface="Cambria"/>
              </a:rPr>
              <a:t> </a:t>
            </a:r>
            <a:r>
              <a:rPr dirty="0" sz="2300" spc="90">
                <a:latin typeface="Cambria"/>
                <a:cs typeface="Cambria"/>
              </a:rPr>
              <a:t>para</a:t>
            </a:r>
            <a:r>
              <a:rPr dirty="0" sz="2300" spc="190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que</a:t>
            </a:r>
            <a:r>
              <a:rPr dirty="0" sz="2300" spc="190">
                <a:latin typeface="Cambria"/>
                <a:cs typeface="Cambria"/>
              </a:rPr>
              <a:t> </a:t>
            </a:r>
            <a:r>
              <a:rPr dirty="0" sz="2300" spc="50">
                <a:latin typeface="Cambria"/>
                <a:cs typeface="Cambria"/>
              </a:rPr>
              <a:t>los</a:t>
            </a:r>
            <a:r>
              <a:rPr dirty="0" sz="2300" spc="190">
                <a:latin typeface="Cambria"/>
                <a:cs typeface="Cambria"/>
              </a:rPr>
              <a:t> </a:t>
            </a:r>
            <a:r>
              <a:rPr dirty="0" sz="2300" spc="65">
                <a:latin typeface="Cambria"/>
                <a:cs typeface="Cambria"/>
              </a:rPr>
              <a:t>distintos </a:t>
            </a:r>
            <a:r>
              <a:rPr dirty="0" sz="2300" spc="80">
                <a:latin typeface="Cambria"/>
                <a:cs typeface="Cambria"/>
              </a:rPr>
              <a:t>sistemas</a:t>
            </a:r>
            <a:r>
              <a:rPr dirty="0" sz="2300" spc="180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de</a:t>
            </a:r>
            <a:r>
              <a:rPr dirty="0" sz="2300" spc="185">
                <a:latin typeface="Cambria"/>
                <a:cs typeface="Cambria"/>
              </a:rPr>
              <a:t> </a:t>
            </a:r>
            <a:r>
              <a:rPr dirty="0" sz="2300" spc="85">
                <a:latin typeface="Cambria"/>
                <a:cs typeface="Cambria"/>
              </a:rPr>
              <a:t>computadoras</a:t>
            </a:r>
            <a:r>
              <a:rPr dirty="0" sz="2300" spc="185">
                <a:latin typeface="Cambria"/>
                <a:cs typeface="Cambria"/>
              </a:rPr>
              <a:t> </a:t>
            </a:r>
            <a:r>
              <a:rPr dirty="0" sz="2300" spc="65">
                <a:latin typeface="Cambria"/>
                <a:cs typeface="Cambria"/>
              </a:rPr>
              <a:t>puedan</a:t>
            </a:r>
            <a:r>
              <a:rPr dirty="0" sz="2300" spc="185">
                <a:latin typeface="Cambria"/>
                <a:cs typeface="Cambria"/>
              </a:rPr>
              <a:t> </a:t>
            </a:r>
            <a:r>
              <a:rPr dirty="0" sz="2300" spc="80">
                <a:latin typeface="Cambria"/>
                <a:cs typeface="Cambria"/>
              </a:rPr>
              <a:t>comunicarse</a:t>
            </a:r>
            <a:r>
              <a:rPr dirty="0" sz="2300" spc="185">
                <a:latin typeface="Cambria"/>
                <a:cs typeface="Cambria"/>
              </a:rPr>
              <a:t> </a:t>
            </a:r>
            <a:r>
              <a:rPr dirty="0" sz="2300" spc="55">
                <a:latin typeface="Cambria"/>
                <a:cs typeface="Cambria"/>
              </a:rPr>
              <a:t>entre </a:t>
            </a:r>
            <a:r>
              <a:rPr dirty="0" sz="2300" spc="30">
                <a:latin typeface="Cambria"/>
                <a:cs typeface="Cambria"/>
              </a:rPr>
              <a:t>sí.</a:t>
            </a:r>
            <a:endParaRPr sz="23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530"/>
              </a:spcBef>
            </a:pPr>
            <a:endParaRPr sz="2300">
              <a:latin typeface="Cambria"/>
              <a:cs typeface="Cambria"/>
            </a:endParaRPr>
          </a:p>
          <a:p>
            <a:pPr marL="12700" marR="71120">
              <a:lnSpc>
                <a:spcPct val="116900"/>
              </a:lnSpc>
            </a:pPr>
            <a:r>
              <a:rPr dirty="0" sz="2300" spc="75">
                <a:latin typeface="Cambria"/>
                <a:cs typeface="Cambria"/>
              </a:rPr>
              <a:t>El</a:t>
            </a:r>
            <a:r>
              <a:rPr dirty="0" sz="2300" spc="225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modelo</a:t>
            </a:r>
            <a:r>
              <a:rPr dirty="0" sz="2300" spc="229">
                <a:latin typeface="Cambria"/>
                <a:cs typeface="Cambria"/>
              </a:rPr>
              <a:t> </a:t>
            </a:r>
            <a:r>
              <a:rPr dirty="0" sz="2300" spc="120">
                <a:latin typeface="Cambria"/>
                <a:cs typeface="Cambria"/>
              </a:rPr>
              <a:t>OSI</a:t>
            </a:r>
            <a:r>
              <a:rPr dirty="0" sz="2300" spc="229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puede</a:t>
            </a:r>
            <a:r>
              <a:rPr dirty="0" sz="2300" spc="229">
                <a:latin typeface="Cambria"/>
                <a:cs typeface="Cambria"/>
              </a:rPr>
              <a:t> </a:t>
            </a:r>
            <a:r>
              <a:rPr dirty="0" sz="2300" spc="55">
                <a:latin typeface="Cambria"/>
                <a:cs typeface="Cambria"/>
              </a:rPr>
              <a:t>entenderse</a:t>
            </a:r>
            <a:r>
              <a:rPr dirty="0" sz="2300" spc="229">
                <a:latin typeface="Cambria"/>
                <a:cs typeface="Cambria"/>
              </a:rPr>
              <a:t> </a:t>
            </a:r>
            <a:r>
              <a:rPr dirty="0" sz="2300" spc="80">
                <a:latin typeface="Cambria"/>
                <a:cs typeface="Cambria"/>
              </a:rPr>
              <a:t>como</a:t>
            </a:r>
            <a:r>
              <a:rPr dirty="0" sz="2300" spc="225">
                <a:latin typeface="Cambria"/>
                <a:cs typeface="Cambria"/>
              </a:rPr>
              <a:t> </a:t>
            </a:r>
            <a:r>
              <a:rPr dirty="0" sz="2300" spc="110">
                <a:latin typeface="Cambria"/>
                <a:cs typeface="Cambria"/>
              </a:rPr>
              <a:t>un</a:t>
            </a:r>
            <a:r>
              <a:rPr dirty="0" sz="2300" spc="229">
                <a:latin typeface="Cambria"/>
                <a:cs typeface="Cambria"/>
              </a:rPr>
              <a:t> </a:t>
            </a:r>
            <a:r>
              <a:rPr dirty="0" sz="2300" spc="-10">
                <a:latin typeface="Cambria"/>
                <a:cs typeface="Cambria"/>
              </a:rPr>
              <a:t>lenguaje </a:t>
            </a:r>
            <a:r>
              <a:rPr dirty="0" sz="2300" spc="55">
                <a:latin typeface="Cambria"/>
                <a:cs typeface="Cambria"/>
              </a:rPr>
              <a:t>universal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90">
                <a:latin typeface="Cambria"/>
                <a:cs typeface="Cambria"/>
              </a:rPr>
              <a:t>para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75">
                <a:latin typeface="Cambria"/>
                <a:cs typeface="Cambria"/>
              </a:rPr>
              <a:t>las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redes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de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80">
                <a:latin typeface="Cambria"/>
                <a:cs typeface="Cambria"/>
              </a:rPr>
              <a:t>computadoras.</a:t>
            </a:r>
            <a:r>
              <a:rPr dirty="0" sz="2300" spc="210">
                <a:latin typeface="Cambria"/>
                <a:cs typeface="Cambria"/>
              </a:rPr>
              <a:t> </a:t>
            </a:r>
            <a:r>
              <a:rPr dirty="0" sz="2300" spc="80">
                <a:latin typeface="Cambria"/>
                <a:cs typeface="Cambria"/>
              </a:rPr>
              <a:t>Se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80">
                <a:latin typeface="Cambria"/>
                <a:cs typeface="Cambria"/>
              </a:rPr>
              <a:t>basa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35">
                <a:latin typeface="Cambria"/>
                <a:cs typeface="Cambria"/>
              </a:rPr>
              <a:t>en </a:t>
            </a:r>
            <a:r>
              <a:rPr dirty="0" sz="2300">
                <a:latin typeface="Cambria"/>
                <a:cs typeface="Cambria"/>
              </a:rPr>
              <a:t>el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75">
                <a:latin typeface="Cambria"/>
                <a:cs typeface="Cambria"/>
              </a:rPr>
              <a:t>concepto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de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dividir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110">
                <a:latin typeface="Cambria"/>
                <a:cs typeface="Cambria"/>
              </a:rPr>
              <a:t>un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75">
                <a:latin typeface="Cambria"/>
                <a:cs typeface="Cambria"/>
              </a:rPr>
              <a:t>sistema</a:t>
            </a:r>
            <a:r>
              <a:rPr dirty="0" sz="2300" spc="210">
                <a:latin typeface="Cambria"/>
                <a:cs typeface="Cambria"/>
              </a:rPr>
              <a:t> </a:t>
            </a:r>
            <a:r>
              <a:rPr dirty="0" sz="2300">
                <a:latin typeface="Cambria"/>
                <a:cs typeface="Cambria"/>
              </a:rPr>
              <a:t>de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85">
                <a:latin typeface="Cambria"/>
                <a:cs typeface="Cambria"/>
              </a:rPr>
              <a:t>comunicación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35">
                <a:latin typeface="Cambria"/>
                <a:cs typeface="Cambria"/>
              </a:rPr>
              <a:t>en </a:t>
            </a:r>
            <a:r>
              <a:rPr dirty="0" sz="2300">
                <a:latin typeface="Cambria"/>
                <a:cs typeface="Cambria"/>
              </a:rPr>
              <a:t>siete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95">
                <a:latin typeface="Cambria"/>
                <a:cs typeface="Cambria"/>
              </a:rPr>
              <a:t>capas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85">
                <a:latin typeface="Cambria"/>
                <a:cs typeface="Cambria"/>
              </a:rPr>
              <a:t>abstractas,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90">
                <a:latin typeface="Cambria"/>
                <a:cs typeface="Cambria"/>
              </a:rPr>
              <a:t>cada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110">
                <a:latin typeface="Cambria"/>
                <a:cs typeface="Cambria"/>
              </a:rPr>
              <a:t>una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60">
                <a:latin typeface="Cambria"/>
                <a:cs typeface="Cambria"/>
              </a:rPr>
              <a:t>apilada</a:t>
            </a:r>
            <a:r>
              <a:rPr dirty="0" sz="2300" spc="210">
                <a:latin typeface="Cambria"/>
                <a:cs typeface="Cambria"/>
              </a:rPr>
              <a:t> </a:t>
            </a:r>
            <a:r>
              <a:rPr dirty="0" sz="2300" spc="50">
                <a:latin typeface="Cambria"/>
                <a:cs typeface="Cambria"/>
              </a:rPr>
              <a:t>sobre</a:t>
            </a:r>
            <a:r>
              <a:rPr dirty="0" sz="2300" spc="204">
                <a:latin typeface="Cambria"/>
                <a:cs typeface="Cambria"/>
              </a:rPr>
              <a:t> </a:t>
            </a:r>
            <a:r>
              <a:rPr dirty="0" sz="2300" spc="40">
                <a:latin typeface="Cambria"/>
                <a:cs typeface="Cambria"/>
              </a:rPr>
              <a:t>la </a:t>
            </a:r>
            <a:r>
              <a:rPr dirty="0" sz="2300" spc="65">
                <a:latin typeface="Cambria"/>
                <a:cs typeface="Cambria"/>
              </a:rPr>
              <a:t>última.</a:t>
            </a:r>
            <a:endParaRPr sz="2300">
              <a:latin typeface="Cambria"/>
              <a:cs typeface="Cambria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8008" y="2917756"/>
            <a:ext cx="6363463" cy="38996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object 3" descr=""/>
          <p:cNvGrpSpPr/>
          <p:nvPr/>
        </p:nvGrpSpPr>
        <p:grpSpPr>
          <a:xfrm>
            <a:off x="4183800" y="1080314"/>
            <a:ext cx="9925050" cy="8629015"/>
            <a:chOff x="4183800" y="1080314"/>
            <a:chExt cx="9925050" cy="8629015"/>
          </a:xfrm>
        </p:grpSpPr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83800" y="1641375"/>
              <a:ext cx="9925049" cy="806767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086909" y="1080314"/>
              <a:ext cx="4114800" cy="11144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665894" y="2242710"/>
            <a:ext cx="7346950" cy="1489710"/>
          </a:xfrm>
          <a:prstGeom prst="rect"/>
        </p:spPr>
        <p:txBody>
          <a:bodyPr wrap="square" lIns="0" tIns="143510" rIns="0" bIns="0" rtlCol="0" vert="horz">
            <a:spAutoFit/>
          </a:bodyPr>
          <a:lstStyle/>
          <a:p>
            <a:pPr marL="1884045" marR="5080" indent="-1871980">
              <a:lnSpc>
                <a:spcPts val="5250"/>
              </a:lnSpc>
              <a:spcBef>
                <a:spcPts val="1130"/>
              </a:spcBef>
            </a:pPr>
            <a:r>
              <a:rPr dirty="0" sz="5200" spc="-235" b="0">
                <a:latin typeface="Microsoft Sans Serif"/>
                <a:cs typeface="Microsoft Sans Serif"/>
              </a:rPr>
              <a:t>¿</a:t>
            </a:r>
            <a:r>
              <a:rPr dirty="0" sz="5200" spc="-235" b="0">
                <a:latin typeface="Lucida Sans Unicode"/>
                <a:cs typeface="Lucida Sans Unicode"/>
              </a:rPr>
              <a:t>Por</a:t>
            </a:r>
            <a:r>
              <a:rPr dirty="0" sz="5200" spc="-215" b="0">
                <a:latin typeface="Lucida Sans Unicode"/>
                <a:cs typeface="Lucida Sans Unicode"/>
              </a:rPr>
              <a:t> </a:t>
            </a:r>
            <a:r>
              <a:rPr dirty="0" sz="5200" spc="-390" b="0">
                <a:latin typeface="Lucida Sans Unicode"/>
                <a:cs typeface="Lucida Sans Unicode"/>
              </a:rPr>
              <a:t>qu</a:t>
            </a:r>
            <a:r>
              <a:rPr dirty="0" sz="4600" spc="-390" b="0">
                <a:latin typeface="Arial MT"/>
                <a:cs typeface="Arial MT"/>
              </a:rPr>
              <a:t>é</a:t>
            </a:r>
            <a:r>
              <a:rPr dirty="0" sz="4600" spc="150" b="0">
                <a:latin typeface="Arial MT"/>
                <a:cs typeface="Arial MT"/>
              </a:rPr>
              <a:t> </a:t>
            </a:r>
            <a:r>
              <a:rPr dirty="0" sz="5200" spc="-465" b="0">
                <a:latin typeface="Lucida Sans Unicode"/>
                <a:cs typeface="Lucida Sans Unicode"/>
              </a:rPr>
              <a:t>es</a:t>
            </a:r>
            <a:r>
              <a:rPr dirty="0" sz="5200" spc="-210" b="0">
                <a:latin typeface="Lucida Sans Unicode"/>
                <a:cs typeface="Lucida Sans Unicode"/>
              </a:rPr>
              <a:t> </a:t>
            </a:r>
            <a:r>
              <a:rPr dirty="0" sz="5200" spc="-265" b="0">
                <a:latin typeface="Lucida Sans Unicode"/>
                <a:cs typeface="Lucida Sans Unicode"/>
              </a:rPr>
              <a:t>importante</a:t>
            </a:r>
            <a:r>
              <a:rPr dirty="0" sz="5200" spc="-215" b="0">
                <a:latin typeface="Lucida Sans Unicode"/>
                <a:cs typeface="Lucida Sans Unicode"/>
              </a:rPr>
              <a:t> </a:t>
            </a:r>
            <a:r>
              <a:rPr dirty="0" sz="5200" spc="-375" b="0">
                <a:latin typeface="Lucida Sans Unicode"/>
                <a:cs typeface="Lucida Sans Unicode"/>
              </a:rPr>
              <a:t>el </a:t>
            </a:r>
            <a:r>
              <a:rPr dirty="0" sz="5200" spc="-459" b="0">
                <a:latin typeface="Lucida Sans Unicode"/>
                <a:cs typeface="Lucida Sans Unicode"/>
              </a:rPr>
              <a:t>modelo</a:t>
            </a:r>
            <a:r>
              <a:rPr dirty="0" sz="5200" spc="-220" b="0">
                <a:latin typeface="Lucida Sans Unicode"/>
                <a:cs typeface="Lucida Sans Unicode"/>
              </a:rPr>
              <a:t> </a:t>
            </a:r>
            <a:r>
              <a:rPr dirty="0" sz="5200" spc="-20" b="0">
                <a:latin typeface="Lucida Sans Unicode"/>
                <a:cs typeface="Lucida Sans Unicode"/>
              </a:rPr>
              <a:t>OSI</a:t>
            </a:r>
            <a:r>
              <a:rPr dirty="0" sz="5200" spc="-20" b="0">
                <a:latin typeface="Microsoft Sans Serif"/>
                <a:cs typeface="Microsoft Sans Serif"/>
              </a:rPr>
              <a:t>?</a:t>
            </a:r>
            <a:endParaRPr sz="5200">
              <a:latin typeface="Microsoft Sans Serif"/>
              <a:cs typeface="Microsoft Sans Serif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5911543" y="4125281"/>
            <a:ext cx="6856095" cy="42164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12065" marR="5080">
              <a:lnSpc>
                <a:spcPct val="108700"/>
              </a:lnSpc>
              <a:spcBef>
                <a:spcPts val="95"/>
              </a:spcBef>
            </a:pPr>
            <a:r>
              <a:rPr dirty="0" sz="2300">
                <a:latin typeface="Lucida Sans Unicode"/>
                <a:cs typeface="Lucida Sans Unicode"/>
              </a:rPr>
              <a:t>A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40">
                <a:latin typeface="Lucida Sans Unicode"/>
                <a:cs typeface="Lucida Sans Unicode"/>
              </a:rPr>
              <a:t>pesar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240">
                <a:latin typeface="Lucida Sans Unicode"/>
                <a:cs typeface="Lucida Sans Unicode"/>
              </a:rPr>
              <a:t>de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229">
                <a:latin typeface="Lucida Sans Unicode"/>
                <a:cs typeface="Lucida Sans Unicode"/>
              </a:rPr>
              <a:t>que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65">
                <a:latin typeface="Lucida Sans Unicode"/>
                <a:cs typeface="Lucida Sans Unicode"/>
              </a:rPr>
              <a:t>el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90">
                <a:latin typeface="Lucida Sans Unicode"/>
                <a:cs typeface="Lucida Sans Unicode"/>
              </a:rPr>
              <a:t>Internet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85">
                <a:latin typeface="Lucida Sans Unicode"/>
                <a:cs typeface="Lucida Sans Unicode"/>
              </a:rPr>
              <a:t>moderno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75">
                <a:latin typeface="Lucida Sans Unicode"/>
                <a:cs typeface="Lucida Sans Unicode"/>
              </a:rPr>
              <a:t>no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0">
                <a:latin typeface="Lucida Sans Unicode"/>
                <a:cs typeface="Lucida Sans Unicode"/>
              </a:rPr>
              <a:t>sigue </a:t>
            </a:r>
            <a:r>
              <a:rPr dirty="0" sz="2300" spc="-125">
                <a:latin typeface="Lucida Sans Unicode"/>
                <a:cs typeface="Lucida Sans Unicode"/>
              </a:rPr>
              <a:t>estrictamente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65">
                <a:latin typeface="Lucida Sans Unicode"/>
                <a:cs typeface="Lucida Sans Unicode"/>
              </a:rPr>
              <a:t>el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215">
                <a:latin typeface="Lucida Sans Unicode"/>
                <a:cs typeface="Lucida Sans Unicode"/>
              </a:rPr>
              <a:t>modelo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65">
                <a:latin typeface="Lucida Sans Unicode"/>
                <a:cs typeface="Lucida Sans Unicode"/>
              </a:rPr>
              <a:t>OSI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155">
                <a:latin typeface="Microsoft Sans Serif"/>
                <a:cs typeface="Microsoft Sans Serif"/>
              </a:rPr>
              <a:t>(</a:t>
            </a:r>
            <a:r>
              <a:rPr dirty="0" sz="2300" spc="-155">
                <a:latin typeface="Lucida Sans Unicode"/>
                <a:cs typeface="Lucida Sans Unicode"/>
              </a:rPr>
              <a:t>se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195">
                <a:latin typeface="Lucida Sans Unicode"/>
                <a:cs typeface="Lucida Sans Unicode"/>
              </a:rPr>
              <a:t>asemeja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30">
                <a:latin typeface="Lucida Sans Unicode"/>
                <a:cs typeface="Lucida Sans Unicode"/>
              </a:rPr>
              <a:t>m</a:t>
            </a:r>
            <a:r>
              <a:rPr dirty="0" sz="2000" spc="-130">
                <a:latin typeface="Arial MT"/>
                <a:cs typeface="Arial MT"/>
              </a:rPr>
              <a:t>á</a:t>
            </a:r>
            <a:r>
              <a:rPr dirty="0" sz="2300" spc="-130">
                <a:latin typeface="Lucida Sans Unicode"/>
                <a:cs typeface="Lucida Sans Unicode"/>
              </a:rPr>
              <a:t>s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114">
                <a:latin typeface="Lucida Sans Unicode"/>
                <a:cs typeface="Lucida Sans Unicode"/>
              </a:rPr>
              <a:t>a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25">
                <a:latin typeface="Lucida Sans Unicode"/>
                <a:cs typeface="Lucida Sans Unicode"/>
              </a:rPr>
              <a:t>la </a:t>
            </a:r>
            <a:r>
              <a:rPr dirty="0" sz="2300" spc="-120">
                <a:latin typeface="Lucida Sans Unicode"/>
                <a:cs typeface="Lucida Sans Unicode"/>
              </a:rPr>
              <a:t>familia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240">
                <a:latin typeface="Lucida Sans Unicode"/>
                <a:cs typeface="Lucida Sans Unicode"/>
              </a:rPr>
              <a:t>de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55">
                <a:latin typeface="Lucida Sans Unicode"/>
                <a:cs typeface="Lucida Sans Unicode"/>
              </a:rPr>
              <a:t>protocolos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240">
                <a:latin typeface="Lucida Sans Unicode"/>
                <a:cs typeface="Lucida Sans Unicode"/>
              </a:rPr>
              <a:t>de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95">
                <a:latin typeface="Lucida Sans Unicode"/>
                <a:cs typeface="Lucida Sans Unicode"/>
              </a:rPr>
              <a:t>Internet</a:t>
            </a:r>
            <a:r>
              <a:rPr dirty="0" sz="2300" spc="-95">
                <a:latin typeface="Microsoft Sans Serif"/>
                <a:cs typeface="Microsoft Sans Serif"/>
              </a:rPr>
              <a:t>,</a:t>
            </a:r>
            <a:r>
              <a:rPr dirty="0" sz="2300" spc="40">
                <a:latin typeface="Microsoft Sans Serif"/>
                <a:cs typeface="Microsoft Sans Serif"/>
              </a:rPr>
              <a:t> </a:t>
            </a:r>
            <a:r>
              <a:rPr dirty="0" sz="2300" spc="-229">
                <a:latin typeface="Lucida Sans Unicode"/>
                <a:cs typeface="Lucida Sans Unicode"/>
              </a:rPr>
              <a:t>que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215">
                <a:latin typeface="Lucida Sans Unicode"/>
                <a:cs typeface="Lucida Sans Unicode"/>
              </a:rPr>
              <a:t>es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30">
                <a:latin typeface="Lucida Sans Unicode"/>
                <a:cs typeface="Lucida Sans Unicode"/>
              </a:rPr>
              <a:t>m</a:t>
            </a:r>
            <a:r>
              <a:rPr dirty="0" sz="2000" spc="-130">
                <a:latin typeface="Arial MT"/>
                <a:cs typeface="Arial MT"/>
              </a:rPr>
              <a:t>á</a:t>
            </a:r>
            <a:r>
              <a:rPr dirty="0" sz="2300" spc="-130">
                <a:latin typeface="Lucida Sans Unicode"/>
                <a:cs typeface="Lucida Sans Unicode"/>
              </a:rPr>
              <a:t>s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85">
                <a:latin typeface="Lucida Sans Unicode"/>
                <a:cs typeface="Lucida Sans Unicode"/>
              </a:rPr>
              <a:t>sencilla</a:t>
            </a:r>
            <a:r>
              <a:rPr dirty="0" sz="2300" spc="-85">
                <a:latin typeface="Microsoft Sans Serif"/>
                <a:cs typeface="Microsoft Sans Serif"/>
              </a:rPr>
              <a:t>), </a:t>
            </a:r>
            <a:r>
              <a:rPr dirty="0" sz="2300" spc="-165">
                <a:latin typeface="Lucida Sans Unicode"/>
                <a:cs typeface="Lucida Sans Unicode"/>
              </a:rPr>
              <a:t>el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215">
                <a:latin typeface="Lucida Sans Unicode"/>
                <a:cs typeface="Lucida Sans Unicode"/>
              </a:rPr>
              <a:t>modelo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65">
                <a:latin typeface="Lucida Sans Unicode"/>
                <a:cs typeface="Lucida Sans Unicode"/>
              </a:rPr>
              <a:t>OSI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215">
                <a:latin typeface="Lucida Sans Unicode"/>
                <a:cs typeface="Lucida Sans Unicode"/>
              </a:rPr>
              <a:t>es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85">
                <a:latin typeface="Lucida Sans Unicode"/>
                <a:cs typeface="Lucida Sans Unicode"/>
              </a:rPr>
              <a:t>muy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000">
                <a:latin typeface="Yu Gothic"/>
                <a:cs typeface="Yu Gothic"/>
              </a:rPr>
              <a:t>ú</a:t>
            </a:r>
            <a:r>
              <a:rPr dirty="0" sz="2300">
                <a:latin typeface="Lucida Sans Unicode"/>
                <a:cs typeface="Lucida Sans Unicode"/>
              </a:rPr>
              <a:t>til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10">
                <a:latin typeface="Lucida Sans Unicode"/>
                <a:cs typeface="Lucida Sans Unicode"/>
              </a:rPr>
              <a:t>para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35">
                <a:latin typeface="Lucida Sans Unicode"/>
                <a:cs typeface="Lucida Sans Unicode"/>
              </a:rPr>
              <a:t>resolver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45">
                <a:latin typeface="Lucida Sans Unicode"/>
                <a:cs typeface="Lucida Sans Unicode"/>
              </a:rPr>
              <a:t>problemas </a:t>
            </a:r>
            <a:r>
              <a:rPr dirty="0" sz="2300" spc="-140">
                <a:latin typeface="Lucida Sans Unicode"/>
                <a:cs typeface="Lucida Sans Unicode"/>
              </a:rPr>
              <a:t>relacionados</a:t>
            </a:r>
            <a:r>
              <a:rPr dirty="0" sz="2300" spc="-100">
                <a:latin typeface="Lucida Sans Unicode"/>
                <a:cs typeface="Lucida Sans Unicode"/>
              </a:rPr>
              <a:t> </a:t>
            </a:r>
            <a:r>
              <a:rPr dirty="0" sz="2300" spc="-160">
                <a:latin typeface="Lucida Sans Unicode"/>
                <a:cs typeface="Lucida Sans Unicode"/>
              </a:rPr>
              <a:t>con</a:t>
            </a:r>
            <a:r>
              <a:rPr dirty="0" sz="2300" spc="-95">
                <a:latin typeface="Lucida Sans Unicode"/>
                <a:cs typeface="Lucida Sans Unicode"/>
              </a:rPr>
              <a:t> </a:t>
            </a:r>
            <a:r>
              <a:rPr dirty="0" sz="2300" spc="-100">
                <a:latin typeface="Lucida Sans Unicode"/>
                <a:cs typeface="Lucida Sans Unicode"/>
              </a:rPr>
              <a:t>la </a:t>
            </a:r>
            <a:r>
              <a:rPr dirty="0" sz="2300" spc="-140">
                <a:latin typeface="Lucida Sans Unicode"/>
                <a:cs typeface="Lucida Sans Unicode"/>
              </a:rPr>
              <a:t>red</a:t>
            </a:r>
            <a:r>
              <a:rPr dirty="0" sz="2300" spc="-140">
                <a:latin typeface="Microsoft Sans Serif"/>
                <a:cs typeface="Microsoft Sans Serif"/>
              </a:rPr>
              <a:t>.</a:t>
            </a:r>
            <a:r>
              <a:rPr dirty="0" sz="2300" spc="25">
                <a:latin typeface="Microsoft Sans Serif"/>
                <a:cs typeface="Microsoft Sans Serif"/>
              </a:rPr>
              <a:t> </a:t>
            </a:r>
            <a:r>
              <a:rPr dirty="0" sz="2300" spc="-20">
                <a:latin typeface="Lucida Sans Unicode"/>
                <a:cs typeface="Lucida Sans Unicode"/>
              </a:rPr>
              <a:t>Ya</a:t>
            </a:r>
            <a:r>
              <a:rPr dirty="0" sz="2300" spc="-95">
                <a:latin typeface="Lucida Sans Unicode"/>
                <a:cs typeface="Lucida Sans Unicode"/>
              </a:rPr>
              <a:t> </a:t>
            </a:r>
            <a:r>
              <a:rPr dirty="0" sz="2300" spc="-185">
                <a:latin typeface="Lucida Sans Unicode"/>
                <a:cs typeface="Lucida Sans Unicode"/>
              </a:rPr>
              <a:t>sea</a:t>
            </a:r>
            <a:r>
              <a:rPr dirty="0" sz="2300" spc="-100">
                <a:latin typeface="Lucida Sans Unicode"/>
                <a:cs typeface="Lucida Sans Unicode"/>
              </a:rPr>
              <a:t> </a:t>
            </a:r>
            <a:r>
              <a:rPr dirty="0" sz="2300" spc="-229">
                <a:latin typeface="Lucida Sans Unicode"/>
                <a:cs typeface="Lucida Sans Unicode"/>
              </a:rPr>
              <a:t>que</a:t>
            </a:r>
            <a:r>
              <a:rPr dirty="0" sz="2300" spc="-95">
                <a:latin typeface="Lucida Sans Unicode"/>
                <a:cs typeface="Lucida Sans Unicode"/>
              </a:rPr>
              <a:t> </a:t>
            </a:r>
            <a:r>
              <a:rPr dirty="0" sz="2300" spc="-215">
                <a:latin typeface="Lucida Sans Unicode"/>
                <a:cs typeface="Lucida Sans Unicode"/>
              </a:rPr>
              <a:t>se</a:t>
            </a:r>
            <a:r>
              <a:rPr dirty="0" sz="2300" spc="-95">
                <a:latin typeface="Lucida Sans Unicode"/>
                <a:cs typeface="Lucida Sans Unicode"/>
              </a:rPr>
              <a:t> </a:t>
            </a:r>
            <a:r>
              <a:rPr dirty="0" sz="2300" spc="-75">
                <a:latin typeface="Lucida Sans Unicode"/>
                <a:cs typeface="Lucida Sans Unicode"/>
              </a:rPr>
              <a:t>trate</a:t>
            </a:r>
            <a:r>
              <a:rPr dirty="0" sz="2300" spc="-100">
                <a:latin typeface="Lucida Sans Unicode"/>
                <a:cs typeface="Lucida Sans Unicode"/>
              </a:rPr>
              <a:t> </a:t>
            </a:r>
            <a:r>
              <a:rPr dirty="0" sz="2300" spc="-240">
                <a:latin typeface="Lucida Sans Unicode"/>
                <a:cs typeface="Lucida Sans Unicode"/>
              </a:rPr>
              <a:t>de</a:t>
            </a:r>
            <a:r>
              <a:rPr dirty="0" sz="2300" spc="-95">
                <a:latin typeface="Lucida Sans Unicode"/>
                <a:cs typeface="Lucida Sans Unicode"/>
              </a:rPr>
              <a:t> </a:t>
            </a:r>
            <a:r>
              <a:rPr dirty="0" sz="2300" spc="-25">
                <a:latin typeface="Lucida Sans Unicode"/>
                <a:cs typeface="Lucida Sans Unicode"/>
              </a:rPr>
              <a:t>una </a:t>
            </a:r>
            <a:r>
              <a:rPr dirty="0" sz="2300" spc="-155">
                <a:latin typeface="Lucida Sans Unicode"/>
                <a:cs typeface="Lucida Sans Unicode"/>
              </a:rPr>
              <a:t>persona</a:t>
            </a:r>
            <a:r>
              <a:rPr dirty="0" sz="2300" spc="-70">
                <a:latin typeface="Lucida Sans Unicode"/>
                <a:cs typeface="Lucida Sans Unicode"/>
              </a:rPr>
              <a:t> </a:t>
            </a:r>
            <a:r>
              <a:rPr dirty="0" sz="2300" spc="-229">
                <a:latin typeface="Lucida Sans Unicode"/>
                <a:cs typeface="Lucida Sans Unicode"/>
              </a:rPr>
              <a:t>que</a:t>
            </a:r>
            <a:r>
              <a:rPr dirty="0" sz="2300" spc="-70">
                <a:latin typeface="Lucida Sans Unicode"/>
                <a:cs typeface="Lucida Sans Unicode"/>
              </a:rPr>
              <a:t> </a:t>
            </a:r>
            <a:r>
              <a:rPr dirty="0" sz="2300" spc="-175">
                <a:latin typeface="Lucida Sans Unicode"/>
                <a:cs typeface="Lucida Sans Unicode"/>
              </a:rPr>
              <a:t>no</a:t>
            </a:r>
            <a:r>
              <a:rPr dirty="0" sz="2300" spc="-70">
                <a:latin typeface="Lucida Sans Unicode"/>
                <a:cs typeface="Lucida Sans Unicode"/>
              </a:rPr>
              <a:t> </a:t>
            </a:r>
            <a:r>
              <a:rPr dirty="0" sz="2300" spc="-225">
                <a:latin typeface="Lucida Sans Unicode"/>
                <a:cs typeface="Lucida Sans Unicode"/>
              </a:rPr>
              <a:t>puede</a:t>
            </a:r>
            <a:r>
              <a:rPr dirty="0" sz="2300" spc="-70">
                <a:latin typeface="Lucida Sans Unicode"/>
                <a:cs typeface="Lucida Sans Unicode"/>
              </a:rPr>
              <a:t> </a:t>
            </a:r>
            <a:r>
              <a:rPr dirty="0" sz="2300" spc="-125">
                <a:latin typeface="Lucida Sans Unicode"/>
                <a:cs typeface="Lucida Sans Unicode"/>
              </a:rPr>
              <a:t>conectar</a:t>
            </a:r>
            <a:r>
              <a:rPr dirty="0" sz="2300" spc="-70">
                <a:latin typeface="Lucida Sans Unicode"/>
                <a:cs typeface="Lucida Sans Unicode"/>
              </a:rPr>
              <a:t> </a:t>
            </a:r>
            <a:r>
              <a:rPr dirty="0" sz="2300" spc="-170">
                <a:latin typeface="Lucida Sans Unicode"/>
                <a:cs typeface="Lucida Sans Unicode"/>
              </a:rPr>
              <a:t>su</a:t>
            </a:r>
            <a:r>
              <a:rPr dirty="0" sz="2300" spc="-70">
                <a:latin typeface="Lucida Sans Unicode"/>
                <a:cs typeface="Lucida Sans Unicode"/>
              </a:rPr>
              <a:t> </a:t>
            </a:r>
            <a:r>
              <a:rPr dirty="0" sz="2300" spc="-50">
                <a:latin typeface="Lucida Sans Unicode"/>
                <a:cs typeface="Lucida Sans Unicode"/>
              </a:rPr>
              <a:t>computadora </a:t>
            </a:r>
            <a:r>
              <a:rPr dirty="0" sz="2300" spc="-75">
                <a:latin typeface="Lucida Sans Unicode"/>
                <a:cs typeface="Lucida Sans Unicode"/>
              </a:rPr>
              <a:t>port</a:t>
            </a:r>
            <a:r>
              <a:rPr dirty="0" sz="2000" spc="-75">
                <a:latin typeface="Arial MT"/>
                <a:cs typeface="Arial MT"/>
              </a:rPr>
              <a:t>á</a:t>
            </a:r>
            <a:r>
              <a:rPr dirty="0" sz="2300" spc="-75">
                <a:latin typeface="Lucida Sans Unicode"/>
                <a:cs typeface="Lucida Sans Unicode"/>
              </a:rPr>
              <a:t>til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114">
                <a:latin typeface="Lucida Sans Unicode"/>
                <a:cs typeface="Lucida Sans Unicode"/>
              </a:rPr>
              <a:t>a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90">
                <a:latin typeface="Lucida Sans Unicode"/>
                <a:cs typeface="Lucida Sans Unicode"/>
              </a:rPr>
              <a:t>Internet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235">
                <a:latin typeface="Lucida Sans Unicode"/>
                <a:cs typeface="Lucida Sans Unicode"/>
              </a:rPr>
              <a:t>o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140">
                <a:latin typeface="Lucida Sans Unicode"/>
                <a:cs typeface="Lucida Sans Unicode"/>
              </a:rPr>
              <a:t>un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114">
                <a:latin typeface="Lucida Sans Unicode"/>
                <a:cs typeface="Lucida Sans Unicode"/>
              </a:rPr>
              <a:t>sitio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215">
                <a:latin typeface="Lucida Sans Unicode"/>
                <a:cs typeface="Lucida Sans Unicode"/>
              </a:rPr>
              <a:t>web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135">
                <a:latin typeface="Lucida Sans Unicode"/>
                <a:cs typeface="Lucida Sans Unicode"/>
              </a:rPr>
              <a:t>ca</a:t>
            </a:r>
            <a:r>
              <a:rPr dirty="0" sz="2000" spc="-135">
                <a:latin typeface="Arial MT"/>
                <a:cs typeface="Arial MT"/>
              </a:rPr>
              <a:t>í</a:t>
            </a:r>
            <a:r>
              <a:rPr dirty="0" sz="2300" spc="-135">
                <a:latin typeface="Lucida Sans Unicode"/>
                <a:cs typeface="Lucida Sans Unicode"/>
              </a:rPr>
              <a:t>do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110">
                <a:latin typeface="Lucida Sans Unicode"/>
                <a:cs typeface="Lucida Sans Unicode"/>
              </a:rPr>
              <a:t>para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165">
                <a:latin typeface="Lucida Sans Unicode"/>
                <a:cs typeface="Lucida Sans Unicode"/>
              </a:rPr>
              <a:t>miles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35">
                <a:latin typeface="Lucida Sans Unicode"/>
                <a:cs typeface="Lucida Sans Unicode"/>
              </a:rPr>
              <a:t>de </a:t>
            </a:r>
            <a:r>
              <a:rPr dirty="0" sz="2300" spc="-140">
                <a:latin typeface="Lucida Sans Unicode"/>
                <a:cs typeface="Lucida Sans Unicode"/>
              </a:rPr>
              <a:t>usuarios</a:t>
            </a:r>
            <a:r>
              <a:rPr dirty="0" sz="2300" spc="-140">
                <a:latin typeface="Microsoft Sans Serif"/>
                <a:cs typeface="Microsoft Sans Serif"/>
              </a:rPr>
              <a:t>,</a:t>
            </a:r>
            <a:r>
              <a:rPr dirty="0" sz="2300" spc="40">
                <a:latin typeface="Microsoft Sans Serif"/>
                <a:cs typeface="Microsoft Sans Serif"/>
              </a:rPr>
              <a:t> </a:t>
            </a:r>
            <a:r>
              <a:rPr dirty="0" sz="2300" spc="-165">
                <a:latin typeface="Lucida Sans Unicode"/>
                <a:cs typeface="Lucida Sans Unicode"/>
              </a:rPr>
              <a:t>el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215">
                <a:latin typeface="Lucida Sans Unicode"/>
                <a:cs typeface="Lucida Sans Unicode"/>
              </a:rPr>
              <a:t>modelo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65">
                <a:latin typeface="Lucida Sans Unicode"/>
                <a:cs typeface="Lucida Sans Unicode"/>
              </a:rPr>
              <a:t>OSI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225">
                <a:latin typeface="Lucida Sans Unicode"/>
                <a:cs typeface="Lucida Sans Unicode"/>
              </a:rPr>
              <a:t>puede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125">
                <a:latin typeface="Lucida Sans Unicode"/>
                <a:cs typeface="Lucida Sans Unicode"/>
              </a:rPr>
              <a:t>ayudar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114">
                <a:latin typeface="Lucida Sans Unicode"/>
                <a:cs typeface="Lucida Sans Unicode"/>
              </a:rPr>
              <a:t>a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110">
                <a:latin typeface="Lucida Sans Unicode"/>
                <a:cs typeface="Lucida Sans Unicode"/>
              </a:rPr>
              <a:t>analizar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25">
                <a:latin typeface="Lucida Sans Unicode"/>
                <a:cs typeface="Lucida Sans Unicode"/>
              </a:rPr>
              <a:t>el </a:t>
            </a:r>
            <a:r>
              <a:rPr dirty="0" sz="2300" spc="-175">
                <a:latin typeface="Lucida Sans Unicode"/>
                <a:cs typeface="Lucida Sans Unicode"/>
              </a:rPr>
              <a:t>problema</a:t>
            </a:r>
            <a:r>
              <a:rPr dirty="0" sz="2300" spc="-90">
                <a:latin typeface="Lucida Sans Unicode"/>
                <a:cs typeface="Lucida Sans Unicode"/>
              </a:rPr>
              <a:t> </a:t>
            </a:r>
            <a:r>
              <a:rPr dirty="0" sz="2300" spc="-140">
                <a:latin typeface="Lucida Sans Unicode"/>
                <a:cs typeface="Lucida Sans Unicode"/>
              </a:rPr>
              <a:t>y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90">
                <a:latin typeface="Lucida Sans Unicode"/>
                <a:cs typeface="Lucida Sans Unicode"/>
              </a:rPr>
              <a:t>aislar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70">
                <a:latin typeface="Lucida Sans Unicode"/>
                <a:cs typeface="Lucida Sans Unicode"/>
              </a:rPr>
              <a:t>su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35">
                <a:latin typeface="Lucida Sans Unicode"/>
                <a:cs typeface="Lucida Sans Unicode"/>
              </a:rPr>
              <a:t>causa</a:t>
            </a:r>
            <a:r>
              <a:rPr dirty="0" sz="2300" spc="-135">
                <a:latin typeface="Microsoft Sans Serif"/>
                <a:cs typeface="Microsoft Sans Serif"/>
              </a:rPr>
              <a:t>.</a:t>
            </a:r>
            <a:r>
              <a:rPr dirty="0" sz="2300" spc="35">
                <a:latin typeface="Microsoft Sans Serif"/>
                <a:cs typeface="Microsoft Sans Serif"/>
              </a:rPr>
              <a:t> </a:t>
            </a:r>
            <a:r>
              <a:rPr dirty="0" sz="2300" spc="-10">
                <a:latin typeface="Lucida Sans Unicode"/>
                <a:cs typeface="Lucida Sans Unicode"/>
              </a:rPr>
              <a:t>Si</a:t>
            </a:r>
            <a:r>
              <a:rPr dirty="0" sz="2300" spc="-90">
                <a:latin typeface="Lucida Sans Unicode"/>
                <a:cs typeface="Lucida Sans Unicode"/>
              </a:rPr>
              <a:t> </a:t>
            </a:r>
            <a:r>
              <a:rPr dirty="0" sz="2300" spc="-165">
                <a:latin typeface="Lucida Sans Unicode"/>
                <a:cs typeface="Lucida Sans Unicode"/>
              </a:rPr>
              <a:t>el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75">
                <a:latin typeface="Lucida Sans Unicode"/>
                <a:cs typeface="Lucida Sans Unicode"/>
              </a:rPr>
              <a:t>problema</a:t>
            </a:r>
            <a:r>
              <a:rPr dirty="0" sz="2300" spc="-85">
                <a:latin typeface="Lucida Sans Unicode"/>
                <a:cs typeface="Lucida Sans Unicode"/>
              </a:rPr>
              <a:t> </a:t>
            </a:r>
            <a:r>
              <a:rPr dirty="0" sz="2300" spc="-10">
                <a:latin typeface="Lucida Sans Unicode"/>
                <a:cs typeface="Lucida Sans Unicode"/>
              </a:rPr>
              <a:t>puede </a:t>
            </a:r>
            <a:r>
              <a:rPr dirty="0" sz="2300" spc="-114">
                <a:latin typeface="Lucida Sans Unicode"/>
                <a:cs typeface="Lucida Sans Unicode"/>
              </a:rPr>
              <a:t>limitarse</a:t>
            </a:r>
            <a:r>
              <a:rPr dirty="0" sz="2300" spc="-80">
                <a:latin typeface="Lucida Sans Unicode"/>
                <a:cs typeface="Lucida Sans Unicode"/>
              </a:rPr>
              <a:t> </a:t>
            </a:r>
            <a:r>
              <a:rPr dirty="0" sz="2300" spc="-114">
                <a:latin typeface="Lucida Sans Unicode"/>
                <a:cs typeface="Lucida Sans Unicode"/>
              </a:rPr>
              <a:t>a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135">
                <a:latin typeface="Lucida Sans Unicode"/>
                <a:cs typeface="Lucida Sans Unicode"/>
              </a:rPr>
              <a:t>una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150">
                <a:latin typeface="Lucida Sans Unicode"/>
                <a:cs typeface="Lucida Sans Unicode"/>
              </a:rPr>
              <a:t>capa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140">
                <a:latin typeface="Lucida Sans Unicode"/>
                <a:cs typeface="Lucida Sans Unicode"/>
              </a:rPr>
              <a:t>espec</a:t>
            </a:r>
            <a:r>
              <a:rPr dirty="0" sz="2000" spc="-140">
                <a:latin typeface="Arial MT"/>
                <a:cs typeface="Arial MT"/>
              </a:rPr>
              <a:t>í</a:t>
            </a:r>
            <a:r>
              <a:rPr dirty="0" sz="2300" spc="-140">
                <a:latin typeface="Lucida Sans Unicode"/>
                <a:cs typeface="Lucida Sans Unicode"/>
              </a:rPr>
              <a:t>fica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185">
                <a:latin typeface="Lucida Sans Unicode"/>
                <a:cs typeface="Lucida Sans Unicode"/>
              </a:rPr>
              <a:t>del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215">
                <a:latin typeface="Lucida Sans Unicode"/>
                <a:cs typeface="Lucida Sans Unicode"/>
              </a:rPr>
              <a:t>modelo</a:t>
            </a:r>
            <a:r>
              <a:rPr dirty="0" sz="2300" spc="-215">
                <a:latin typeface="Microsoft Sans Serif"/>
                <a:cs typeface="Microsoft Sans Serif"/>
              </a:rPr>
              <a:t>,</a:t>
            </a:r>
            <a:r>
              <a:rPr dirty="0" sz="2300" spc="45">
                <a:latin typeface="Microsoft Sans Serif"/>
                <a:cs typeface="Microsoft Sans Serif"/>
              </a:rPr>
              <a:t> </a:t>
            </a:r>
            <a:r>
              <a:rPr dirty="0" sz="2300" spc="-215">
                <a:latin typeface="Lucida Sans Unicode"/>
                <a:cs typeface="Lucida Sans Unicode"/>
              </a:rPr>
              <a:t>se</a:t>
            </a:r>
            <a:r>
              <a:rPr dirty="0" sz="2300" spc="-75">
                <a:latin typeface="Lucida Sans Unicode"/>
                <a:cs typeface="Lucida Sans Unicode"/>
              </a:rPr>
              <a:t> </a:t>
            </a:r>
            <a:r>
              <a:rPr dirty="0" sz="2300" spc="-10">
                <a:latin typeface="Lucida Sans Unicode"/>
                <a:cs typeface="Lucida Sans Unicode"/>
              </a:rPr>
              <a:t>puede </a:t>
            </a:r>
            <a:r>
              <a:rPr dirty="0" sz="2300" spc="-95">
                <a:latin typeface="Lucida Sans Unicode"/>
                <a:cs typeface="Lucida Sans Unicode"/>
              </a:rPr>
              <a:t>evitar</a:t>
            </a:r>
            <a:r>
              <a:rPr dirty="0" sz="2300" spc="-65">
                <a:latin typeface="Lucida Sans Unicode"/>
                <a:cs typeface="Lucida Sans Unicode"/>
              </a:rPr>
              <a:t> </a:t>
            </a:r>
            <a:r>
              <a:rPr dirty="0" sz="2300" spc="-180">
                <a:latin typeface="Lucida Sans Unicode"/>
                <a:cs typeface="Lucida Sans Unicode"/>
              </a:rPr>
              <a:t>mucho</a:t>
            </a:r>
            <a:r>
              <a:rPr dirty="0" sz="2300" spc="-60">
                <a:latin typeface="Lucida Sans Unicode"/>
                <a:cs typeface="Lucida Sans Unicode"/>
              </a:rPr>
              <a:t> </a:t>
            </a:r>
            <a:r>
              <a:rPr dirty="0" sz="2300" spc="-130">
                <a:latin typeface="Lucida Sans Unicode"/>
                <a:cs typeface="Lucida Sans Unicode"/>
              </a:rPr>
              <a:t>trabajo</a:t>
            </a:r>
            <a:r>
              <a:rPr dirty="0" sz="2300" spc="-60">
                <a:latin typeface="Lucida Sans Unicode"/>
                <a:cs typeface="Lucida Sans Unicode"/>
              </a:rPr>
              <a:t> </a:t>
            </a:r>
            <a:r>
              <a:rPr dirty="0" sz="2300" spc="-45">
                <a:latin typeface="Lucida Sans Unicode"/>
                <a:cs typeface="Lucida Sans Unicode"/>
              </a:rPr>
              <a:t>innecesario</a:t>
            </a:r>
            <a:r>
              <a:rPr dirty="0" sz="2300" spc="-45">
                <a:latin typeface="Microsoft Sans Serif"/>
                <a:cs typeface="Microsoft Sans Serif"/>
              </a:rPr>
              <a:t>.</a:t>
            </a:r>
            <a:endParaRPr sz="23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43308" y="1174578"/>
              <a:ext cx="6363463" cy="3899657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54902" y="5358642"/>
              <a:ext cx="6363463" cy="3899657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010644" y="1577239"/>
            <a:ext cx="6791325" cy="2462530"/>
          </a:xfrm>
          <a:prstGeom prst="rect"/>
        </p:spPr>
        <p:txBody>
          <a:bodyPr wrap="square" lIns="0" tIns="158115" rIns="0" bIns="0" rtlCol="0" vert="horz">
            <a:spAutoFit/>
          </a:bodyPr>
          <a:lstStyle/>
          <a:p>
            <a:pPr marL="12700" marR="5080">
              <a:lnSpc>
                <a:spcPts val="9070"/>
              </a:lnSpc>
              <a:spcBef>
                <a:spcPts val="1245"/>
              </a:spcBef>
            </a:pPr>
            <a:r>
              <a:rPr dirty="0" sz="8400">
                <a:latin typeface="Georgia"/>
                <a:cs typeface="Georgia"/>
              </a:rPr>
              <a:t>Ventajas</a:t>
            </a:r>
            <a:r>
              <a:rPr dirty="0" sz="8400" spc="520">
                <a:latin typeface="Georgia"/>
                <a:cs typeface="Georgia"/>
              </a:rPr>
              <a:t> </a:t>
            </a:r>
            <a:r>
              <a:rPr dirty="0" sz="8400" spc="-90">
                <a:latin typeface="Georgia"/>
                <a:cs typeface="Georgia"/>
              </a:rPr>
              <a:t>del </a:t>
            </a:r>
            <a:r>
              <a:rPr dirty="0" sz="8400" spc="-20">
                <a:latin typeface="Georgia"/>
                <a:cs typeface="Georgia"/>
              </a:rPr>
              <a:t>modelo</a:t>
            </a:r>
            <a:r>
              <a:rPr dirty="0" sz="8400" spc="-415">
                <a:latin typeface="Georgia"/>
                <a:cs typeface="Georgia"/>
              </a:rPr>
              <a:t> </a:t>
            </a:r>
            <a:r>
              <a:rPr dirty="0" sz="8400" spc="-300">
                <a:latin typeface="Georgia"/>
                <a:cs typeface="Georgia"/>
              </a:rPr>
              <a:t>OSI</a:t>
            </a:r>
            <a:endParaRPr sz="8400">
              <a:latin typeface="Georgia"/>
              <a:cs typeface="Georgi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9010644" y="4574493"/>
            <a:ext cx="6729095" cy="414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399"/>
              </a:lnSpc>
              <a:spcBef>
                <a:spcPts val="100"/>
              </a:spcBef>
            </a:pPr>
            <a:r>
              <a:rPr dirty="0" sz="2600" spc="130">
                <a:latin typeface="Cambria"/>
                <a:cs typeface="Cambria"/>
              </a:rPr>
              <a:t>OSI</a:t>
            </a:r>
            <a:r>
              <a:rPr dirty="0" sz="2600" spc="245">
                <a:latin typeface="Cambria"/>
                <a:cs typeface="Cambria"/>
              </a:rPr>
              <a:t> </a:t>
            </a:r>
            <a:r>
              <a:rPr dirty="0" sz="2600" spc="70">
                <a:latin typeface="Cambria"/>
                <a:cs typeface="Cambria"/>
              </a:rPr>
              <a:t>proporciona</a:t>
            </a:r>
            <a:r>
              <a:rPr dirty="0" sz="2600" spc="245">
                <a:latin typeface="Cambria"/>
                <a:cs typeface="Cambria"/>
              </a:rPr>
              <a:t> </a:t>
            </a:r>
            <a:r>
              <a:rPr dirty="0" sz="2600" spc="110">
                <a:latin typeface="Cambria"/>
                <a:cs typeface="Cambria"/>
              </a:rPr>
              <a:t>un</a:t>
            </a:r>
            <a:r>
              <a:rPr dirty="0" sz="2600" spc="240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modelo</a:t>
            </a:r>
            <a:r>
              <a:rPr dirty="0" sz="2600" spc="245">
                <a:latin typeface="Cambria"/>
                <a:cs typeface="Cambria"/>
              </a:rPr>
              <a:t> </a:t>
            </a:r>
            <a:r>
              <a:rPr dirty="0" sz="2600" spc="85">
                <a:latin typeface="Cambria"/>
                <a:cs typeface="Cambria"/>
              </a:rPr>
              <a:t>mental</a:t>
            </a:r>
            <a:r>
              <a:rPr dirty="0" sz="2600" spc="245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de</a:t>
            </a:r>
            <a:r>
              <a:rPr dirty="0" sz="2600" spc="245">
                <a:latin typeface="Cambria"/>
                <a:cs typeface="Cambria"/>
              </a:rPr>
              <a:t> </a:t>
            </a:r>
            <a:r>
              <a:rPr dirty="0" sz="2600" spc="70">
                <a:latin typeface="Cambria"/>
                <a:cs typeface="Cambria"/>
              </a:rPr>
              <a:t>cómo </a:t>
            </a:r>
            <a:r>
              <a:rPr dirty="0" sz="2600" spc="95">
                <a:latin typeface="Cambria"/>
                <a:cs typeface="Cambria"/>
              </a:rPr>
              <a:t>funcionan</a:t>
            </a:r>
            <a:r>
              <a:rPr dirty="0" sz="2600" spc="229">
                <a:latin typeface="Cambria"/>
                <a:cs typeface="Cambria"/>
              </a:rPr>
              <a:t> </a:t>
            </a:r>
            <a:r>
              <a:rPr dirty="0" sz="2600" spc="75">
                <a:latin typeface="Cambria"/>
                <a:cs typeface="Cambria"/>
              </a:rPr>
              <a:t>las</a:t>
            </a:r>
            <a:r>
              <a:rPr dirty="0" sz="2600" spc="229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redes,</a:t>
            </a:r>
            <a:r>
              <a:rPr dirty="0" sz="2600" spc="235">
                <a:latin typeface="Cambria"/>
                <a:cs typeface="Cambria"/>
              </a:rPr>
              <a:t> </a:t>
            </a:r>
            <a:r>
              <a:rPr dirty="0" sz="2600" spc="60">
                <a:latin typeface="Cambria"/>
                <a:cs typeface="Cambria"/>
              </a:rPr>
              <a:t>incluida</a:t>
            </a:r>
            <a:r>
              <a:rPr dirty="0" sz="2600" spc="229">
                <a:latin typeface="Cambria"/>
                <a:cs typeface="Cambria"/>
              </a:rPr>
              <a:t> </a:t>
            </a:r>
            <a:r>
              <a:rPr dirty="0" sz="2600" spc="65">
                <a:latin typeface="Cambria"/>
                <a:cs typeface="Cambria"/>
              </a:rPr>
              <a:t>la</a:t>
            </a:r>
            <a:r>
              <a:rPr dirty="0" sz="2600" spc="235">
                <a:latin typeface="Cambria"/>
                <a:cs typeface="Cambria"/>
              </a:rPr>
              <a:t> </a:t>
            </a:r>
            <a:r>
              <a:rPr dirty="0" sz="2600" spc="50">
                <a:latin typeface="Cambria"/>
                <a:cs typeface="Cambria"/>
              </a:rPr>
              <a:t>descripción </a:t>
            </a:r>
            <a:r>
              <a:rPr dirty="0" sz="2600">
                <a:latin typeface="Cambria"/>
                <a:cs typeface="Cambria"/>
              </a:rPr>
              <a:t>de</a:t>
            </a:r>
            <a:r>
              <a:rPr dirty="0" sz="2600" spc="215">
                <a:latin typeface="Cambria"/>
                <a:cs typeface="Cambria"/>
              </a:rPr>
              <a:t> </a:t>
            </a:r>
            <a:r>
              <a:rPr dirty="0" sz="2600" spc="85">
                <a:latin typeface="Cambria"/>
                <a:cs typeface="Cambria"/>
              </a:rPr>
              <a:t>todas</a:t>
            </a:r>
            <a:r>
              <a:rPr dirty="0" sz="2600" spc="220">
                <a:latin typeface="Cambria"/>
                <a:cs typeface="Cambria"/>
              </a:rPr>
              <a:t> </a:t>
            </a:r>
            <a:r>
              <a:rPr dirty="0" sz="2600" spc="75">
                <a:latin typeface="Cambria"/>
                <a:cs typeface="Cambria"/>
              </a:rPr>
              <a:t>las</a:t>
            </a:r>
            <a:r>
              <a:rPr dirty="0" sz="2600" spc="220">
                <a:latin typeface="Cambria"/>
                <a:cs typeface="Cambria"/>
              </a:rPr>
              <a:t> </a:t>
            </a:r>
            <a:r>
              <a:rPr dirty="0" sz="2600" spc="75">
                <a:latin typeface="Cambria"/>
                <a:cs typeface="Cambria"/>
              </a:rPr>
              <a:t>funciones</a:t>
            </a:r>
            <a:r>
              <a:rPr dirty="0" sz="2600" spc="220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que</a:t>
            </a:r>
            <a:r>
              <a:rPr dirty="0" sz="2600" spc="220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se</a:t>
            </a:r>
            <a:r>
              <a:rPr dirty="0" sz="2600" spc="220">
                <a:latin typeface="Cambria"/>
                <a:cs typeface="Cambria"/>
              </a:rPr>
              <a:t> </a:t>
            </a:r>
            <a:r>
              <a:rPr dirty="0" sz="2600" spc="65">
                <a:latin typeface="Cambria"/>
                <a:cs typeface="Cambria"/>
              </a:rPr>
              <a:t>realizan</a:t>
            </a:r>
            <a:r>
              <a:rPr dirty="0" sz="2600" spc="215">
                <a:latin typeface="Cambria"/>
                <a:cs typeface="Cambria"/>
              </a:rPr>
              <a:t> </a:t>
            </a:r>
            <a:r>
              <a:rPr dirty="0" sz="2600" spc="70">
                <a:latin typeface="Cambria"/>
                <a:cs typeface="Cambria"/>
              </a:rPr>
              <a:t>para </a:t>
            </a:r>
            <a:r>
              <a:rPr dirty="0" sz="2600" spc="90">
                <a:latin typeface="Cambria"/>
                <a:cs typeface="Cambria"/>
              </a:rPr>
              <a:t>hacer</a:t>
            </a:r>
            <a:r>
              <a:rPr dirty="0" sz="2600" spc="265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posibles</a:t>
            </a:r>
            <a:r>
              <a:rPr dirty="0" sz="2600" spc="270">
                <a:latin typeface="Cambria"/>
                <a:cs typeface="Cambria"/>
              </a:rPr>
              <a:t> </a:t>
            </a:r>
            <a:r>
              <a:rPr dirty="0" sz="2600" spc="75">
                <a:latin typeface="Cambria"/>
                <a:cs typeface="Cambria"/>
              </a:rPr>
              <a:t>las</a:t>
            </a:r>
            <a:r>
              <a:rPr dirty="0" sz="2600" spc="265">
                <a:latin typeface="Cambria"/>
                <a:cs typeface="Cambria"/>
              </a:rPr>
              <a:t> </a:t>
            </a:r>
            <a:r>
              <a:rPr dirty="0" sz="2600" spc="80">
                <a:latin typeface="Cambria"/>
                <a:cs typeface="Cambria"/>
              </a:rPr>
              <a:t>comunicaciones</a:t>
            </a:r>
            <a:r>
              <a:rPr dirty="0" sz="2600" spc="270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de</a:t>
            </a:r>
            <a:r>
              <a:rPr dirty="0" sz="2600" spc="265">
                <a:latin typeface="Cambria"/>
                <a:cs typeface="Cambria"/>
              </a:rPr>
              <a:t> </a:t>
            </a:r>
            <a:r>
              <a:rPr dirty="0" sz="2600" spc="-20">
                <a:latin typeface="Cambria"/>
                <a:cs typeface="Cambria"/>
              </a:rPr>
              <a:t>red.</a:t>
            </a:r>
            <a:endParaRPr sz="2600">
              <a:latin typeface="Cambria"/>
              <a:cs typeface="Cambria"/>
            </a:endParaRPr>
          </a:p>
          <a:p>
            <a:pPr marL="12700" marR="34290">
              <a:lnSpc>
                <a:spcPct val="115399"/>
              </a:lnSpc>
            </a:pPr>
            <a:r>
              <a:rPr dirty="0" sz="2600" spc="90">
                <a:latin typeface="Cambria"/>
                <a:cs typeface="Cambria"/>
              </a:rPr>
              <a:t>Este</a:t>
            </a:r>
            <a:r>
              <a:rPr dirty="0" sz="2600" spc="245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modelo</a:t>
            </a:r>
            <a:r>
              <a:rPr dirty="0" sz="2600" spc="245">
                <a:latin typeface="Cambria"/>
                <a:cs typeface="Cambria"/>
              </a:rPr>
              <a:t> </a:t>
            </a:r>
            <a:r>
              <a:rPr dirty="0" sz="2600" spc="70">
                <a:latin typeface="Cambria"/>
                <a:cs typeface="Cambria"/>
              </a:rPr>
              <a:t>facilita</a:t>
            </a:r>
            <a:r>
              <a:rPr dirty="0" sz="2600" spc="245">
                <a:latin typeface="Cambria"/>
                <a:cs typeface="Cambria"/>
              </a:rPr>
              <a:t> </a:t>
            </a:r>
            <a:r>
              <a:rPr dirty="0" sz="2600" spc="65">
                <a:latin typeface="Cambria"/>
                <a:cs typeface="Cambria"/>
              </a:rPr>
              <a:t>la</a:t>
            </a:r>
            <a:r>
              <a:rPr dirty="0" sz="2600" spc="250">
                <a:latin typeface="Cambria"/>
                <a:cs typeface="Cambria"/>
              </a:rPr>
              <a:t> </a:t>
            </a:r>
            <a:r>
              <a:rPr dirty="0" sz="2600" spc="65">
                <a:latin typeface="Cambria"/>
                <a:cs typeface="Cambria"/>
              </a:rPr>
              <a:t>resolución</a:t>
            </a:r>
            <a:r>
              <a:rPr dirty="0" sz="2600" spc="245">
                <a:latin typeface="Cambria"/>
                <a:cs typeface="Cambria"/>
              </a:rPr>
              <a:t> </a:t>
            </a:r>
            <a:r>
              <a:rPr dirty="0" sz="2600" spc="-25">
                <a:latin typeface="Cambria"/>
                <a:cs typeface="Cambria"/>
              </a:rPr>
              <a:t>de </a:t>
            </a:r>
            <a:r>
              <a:rPr dirty="0" sz="2600" spc="60">
                <a:latin typeface="Cambria"/>
                <a:cs typeface="Cambria"/>
              </a:rPr>
              <a:t>problemas</a:t>
            </a:r>
            <a:r>
              <a:rPr dirty="0" sz="2600" spc="210">
                <a:latin typeface="Cambria"/>
                <a:cs typeface="Cambria"/>
              </a:rPr>
              <a:t> </a:t>
            </a:r>
            <a:r>
              <a:rPr dirty="0" sz="2600" spc="105">
                <a:latin typeface="Cambria"/>
                <a:cs typeface="Cambria"/>
              </a:rPr>
              <a:t>con</a:t>
            </a:r>
            <a:r>
              <a:rPr dirty="0" sz="2600" spc="215">
                <a:latin typeface="Cambria"/>
                <a:cs typeface="Cambria"/>
              </a:rPr>
              <a:t> </a:t>
            </a:r>
            <a:r>
              <a:rPr dirty="0" sz="2600" spc="55">
                <a:latin typeface="Cambria"/>
                <a:cs typeface="Cambria"/>
              </a:rPr>
              <a:t>los</a:t>
            </a:r>
            <a:r>
              <a:rPr dirty="0" sz="2600" spc="210">
                <a:latin typeface="Cambria"/>
                <a:cs typeface="Cambria"/>
              </a:rPr>
              <a:t> </a:t>
            </a:r>
            <a:r>
              <a:rPr dirty="0" sz="2600" spc="70">
                <a:latin typeface="Cambria"/>
                <a:cs typeface="Cambria"/>
              </a:rPr>
              <a:t>protocolos</a:t>
            </a:r>
            <a:r>
              <a:rPr dirty="0" sz="2600" spc="215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de</a:t>
            </a:r>
            <a:r>
              <a:rPr dirty="0" sz="2600" spc="210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red,</a:t>
            </a:r>
            <a:r>
              <a:rPr dirty="0" sz="2600" spc="215">
                <a:latin typeface="Cambria"/>
                <a:cs typeface="Cambria"/>
              </a:rPr>
              <a:t> </a:t>
            </a:r>
            <a:r>
              <a:rPr dirty="0" sz="2600" spc="-25">
                <a:latin typeface="Cambria"/>
                <a:cs typeface="Cambria"/>
              </a:rPr>
              <a:t>el </a:t>
            </a:r>
            <a:r>
              <a:rPr dirty="0" sz="2600" spc="85">
                <a:latin typeface="Cambria"/>
                <a:cs typeface="Cambria"/>
              </a:rPr>
              <a:t>examen</a:t>
            </a:r>
            <a:r>
              <a:rPr dirty="0" sz="2600" spc="200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de</a:t>
            </a:r>
            <a:r>
              <a:rPr dirty="0" sz="2600" spc="200">
                <a:latin typeface="Cambria"/>
                <a:cs typeface="Cambria"/>
              </a:rPr>
              <a:t> </a:t>
            </a:r>
            <a:r>
              <a:rPr dirty="0" sz="2600" spc="65">
                <a:latin typeface="Cambria"/>
                <a:cs typeface="Cambria"/>
              </a:rPr>
              <a:t>la</a:t>
            </a:r>
            <a:r>
              <a:rPr dirty="0" sz="2600" spc="204">
                <a:latin typeface="Cambria"/>
                <a:cs typeface="Cambria"/>
              </a:rPr>
              <a:t> </a:t>
            </a:r>
            <a:r>
              <a:rPr dirty="0" sz="2600" spc="50">
                <a:latin typeface="Cambria"/>
                <a:cs typeface="Cambria"/>
              </a:rPr>
              <a:t>seguridad</a:t>
            </a:r>
            <a:r>
              <a:rPr dirty="0" sz="2600" spc="200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de</a:t>
            </a:r>
            <a:r>
              <a:rPr dirty="0" sz="2600" spc="200">
                <a:latin typeface="Cambria"/>
                <a:cs typeface="Cambria"/>
              </a:rPr>
              <a:t> </a:t>
            </a:r>
            <a:r>
              <a:rPr dirty="0" sz="2600" spc="55">
                <a:latin typeface="Cambria"/>
                <a:cs typeface="Cambria"/>
              </a:rPr>
              <a:t>los</a:t>
            </a:r>
            <a:r>
              <a:rPr dirty="0" sz="2600" spc="204">
                <a:latin typeface="Cambria"/>
                <a:cs typeface="Cambria"/>
              </a:rPr>
              <a:t> </a:t>
            </a:r>
            <a:r>
              <a:rPr dirty="0" sz="2600" spc="70">
                <a:latin typeface="Cambria"/>
                <a:cs typeface="Cambria"/>
              </a:rPr>
              <a:t>protocolos</a:t>
            </a:r>
            <a:r>
              <a:rPr dirty="0" sz="2600" spc="200">
                <a:latin typeface="Cambria"/>
                <a:cs typeface="Cambria"/>
              </a:rPr>
              <a:t> </a:t>
            </a:r>
            <a:r>
              <a:rPr dirty="0" sz="2600" spc="-25">
                <a:latin typeface="Cambria"/>
                <a:cs typeface="Cambria"/>
              </a:rPr>
              <a:t>de </a:t>
            </a:r>
            <a:r>
              <a:rPr dirty="0" sz="2600">
                <a:latin typeface="Cambria"/>
                <a:cs typeface="Cambria"/>
              </a:rPr>
              <a:t>red</a:t>
            </a:r>
            <a:r>
              <a:rPr dirty="0" sz="2600" spc="204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y</a:t>
            </a:r>
            <a:r>
              <a:rPr dirty="0" sz="2600" spc="204">
                <a:latin typeface="Cambria"/>
                <a:cs typeface="Cambria"/>
              </a:rPr>
              <a:t> </a:t>
            </a:r>
            <a:r>
              <a:rPr dirty="0" sz="2600" spc="65">
                <a:latin typeface="Cambria"/>
                <a:cs typeface="Cambria"/>
              </a:rPr>
              <a:t>la</a:t>
            </a:r>
            <a:r>
              <a:rPr dirty="0" sz="2600" spc="210">
                <a:latin typeface="Cambria"/>
                <a:cs typeface="Cambria"/>
              </a:rPr>
              <a:t> </a:t>
            </a:r>
            <a:r>
              <a:rPr dirty="0" sz="2600" spc="70">
                <a:latin typeface="Cambria"/>
                <a:cs typeface="Cambria"/>
              </a:rPr>
              <a:t>discusión</a:t>
            </a:r>
            <a:r>
              <a:rPr dirty="0" sz="2600" spc="204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de</a:t>
            </a:r>
            <a:r>
              <a:rPr dirty="0" sz="2600" spc="204">
                <a:latin typeface="Cambria"/>
                <a:cs typeface="Cambria"/>
              </a:rPr>
              <a:t> </a:t>
            </a:r>
            <a:r>
              <a:rPr dirty="0" sz="2600" spc="45">
                <a:latin typeface="Cambria"/>
                <a:cs typeface="Cambria"/>
              </a:rPr>
              <a:t>diversos</a:t>
            </a:r>
            <a:r>
              <a:rPr dirty="0" sz="2600" spc="210">
                <a:latin typeface="Cambria"/>
                <a:cs typeface="Cambria"/>
              </a:rPr>
              <a:t> </a:t>
            </a:r>
            <a:r>
              <a:rPr dirty="0" sz="2600" spc="70">
                <a:latin typeface="Cambria"/>
                <a:cs typeface="Cambria"/>
              </a:rPr>
              <a:t>ataques</a:t>
            </a:r>
            <a:r>
              <a:rPr dirty="0" sz="2600" spc="204">
                <a:latin typeface="Cambria"/>
                <a:cs typeface="Cambria"/>
              </a:rPr>
              <a:t> </a:t>
            </a:r>
            <a:r>
              <a:rPr dirty="0" sz="2600" spc="60">
                <a:latin typeface="Cambria"/>
                <a:cs typeface="Cambria"/>
              </a:rPr>
              <a:t>a </a:t>
            </a:r>
            <a:r>
              <a:rPr dirty="0" sz="2600">
                <a:latin typeface="Cambria"/>
                <a:cs typeface="Cambria"/>
              </a:rPr>
              <a:t>nivel</a:t>
            </a:r>
            <a:r>
              <a:rPr dirty="0" sz="2600" spc="245">
                <a:latin typeface="Cambria"/>
                <a:cs typeface="Cambria"/>
              </a:rPr>
              <a:t> </a:t>
            </a:r>
            <a:r>
              <a:rPr dirty="0" sz="2600">
                <a:latin typeface="Cambria"/>
                <a:cs typeface="Cambria"/>
              </a:rPr>
              <a:t>de</a:t>
            </a:r>
            <a:r>
              <a:rPr dirty="0" sz="2600" spc="250">
                <a:latin typeface="Cambria"/>
                <a:cs typeface="Cambria"/>
              </a:rPr>
              <a:t> </a:t>
            </a:r>
            <a:r>
              <a:rPr dirty="0" sz="2600" spc="-20">
                <a:latin typeface="Cambria"/>
                <a:cs typeface="Cambria"/>
              </a:rPr>
              <a:t>red.</a:t>
            </a:r>
            <a:endParaRPr sz="26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-750"/>
              <a:t>7</a:t>
            </a:r>
            <a:r>
              <a:rPr dirty="0" spc="-60"/>
              <a:t> </a:t>
            </a:r>
            <a:r>
              <a:rPr dirty="0" spc="-280"/>
              <a:t>capas</a:t>
            </a:r>
            <a:r>
              <a:rPr dirty="0" spc="-60"/>
              <a:t> </a:t>
            </a:r>
            <a:r>
              <a:rPr dirty="0" spc="-505"/>
              <a:t>de</a:t>
            </a:r>
            <a:r>
              <a:rPr dirty="0" spc="-60"/>
              <a:t> </a:t>
            </a:r>
            <a:r>
              <a:rPr dirty="0" spc="-275"/>
              <a:t>modelo</a:t>
            </a:r>
            <a:r>
              <a:rPr dirty="0" spc="-60"/>
              <a:t> </a:t>
            </a:r>
            <a:r>
              <a:rPr dirty="0" spc="-509"/>
              <a:t>OSI</a:t>
            </a:r>
          </a:p>
        </p:txBody>
      </p:sp>
      <p:sp>
        <p:nvSpPr>
          <p:cNvPr id="3" name="object 3" descr=""/>
          <p:cNvSpPr/>
          <p:nvPr/>
        </p:nvSpPr>
        <p:spPr>
          <a:xfrm>
            <a:off x="1377510" y="2514931"/>
            <a:ext cx="7766684" cy="3296920"/>
          </a:xfrm>
          <a:custGeom>
            <a:avLst/>
            <a:gdLst/>
            <a:ahLst/>
            <a:cxnLst/>
            <a:rect l="l" t="t" r="r" b="b"/>
            <a:pathLst>
              <a:path w="7766684" h="3296920">
                <a:moveTo>
                  <a:pt x="7395014" y="3296784"/>
                </a:moveTo>
                <a:lnTo>
                  <a:pt x="371475" y="3296784"/>
                </a:lnTo>
                <a:lnTo>
                  <a:pt x="322646" y="3293562"/>
                </a:lnTo>
                <a:lnTo>
                  <a:pt x="275068" y="3284057"/>
                </a:lnTo>
                <a:lnTo>
                  <a:pt x="229317" y="3268507"/>
                </a:lnTo>
                <a:lnTo>
                  <a:pt x="185971" y="3247152"/>
                </a:lnTo>
                <a:lnTo>
                  <a:pt x="145607" y="3220230"/>
                </a:lnTo>
                <a:lnTo>
                  <a:pt x="108802" y="3187981"/>
                </a:lnTo>
                <a:lnTo>
                  <a:pt x="76553" y="3151177"/>
                </a:lnTo>
                <a:lnTo>
                  <a:pt x="49632" y="3110812"/>
                </a:lnTo>
                <a:lnTo>
                  <a:pt x="28276" y="3067466"/>
                </a:lnTo>
                <a:lnTo>
                  <a:pt x="12726" y="3021715"/>
                </a:lnTo>
                <a:lnTo>
                  <a:pt x="3221" y="2974137"/>
                </a:lnTo>
                <a:lnTo>
                  <a:pt x="0" y="2925309"/>
                </a:lnTo>
                <a:lnTo>
                  <a:pt x="0" y="371475"/>
                </a:lnTo>
                <a:lnTo>
                  <a:pt x="3221" y="322646"/>
                </a:lnTo>
                <a:lnTo>
                  <a:pt x="12726" y="275068"/>
                </a:lnTo>
                <a:lnTo>
                  <a:pt x="28276" y="229317"/>
                </a:lnTo>
                <a:lnTo>
                  <a:pt x="49632" y="185971"/>
                </a:lnTo>
                <a:lnTo>
                  <a:pt x="76553" y="145607"/>
                </a:lnTo>
                <a:lnTo>
                  <a:pt x="108802" y="108802"/>
                </a:lnTo>
                <a:lnTo>
                  <a:pt x="145607" y="76553"/>
                </a:lnTo>
                <a:lnTo>
                  <a:pt x="185971" y="49632"/>
                </a:lnTo>
                <a:lnTo>
                  <a:pt x="229317" y="28276"/>
                </a:lnTo>
                <a:lnTo>
                  <a:pt x="275068" y="12726"/>
                </a:lnTo>
                <a:lnTo>
                  <a:pt x="322646" y="3221"/>
                </a:lnTo>
                <a:lnTo>
                  <a:pt x="371475" y="0"/>
                </a:lnTo>
                <a:lnTo>
                  <a:pt x="7395014" y="0"/>
                </a:lnTo>
                <a:lnTo>
                  <a:pt x="7443843" y="3221"/>
                </a:lnTo>
                <a:lnTo>
                  <a:pt x="7491421" y="12726"/>
                </a:lnTo>
                <a:lnTo>
                  <a:pt x="7537172" y="28276"/>
                </a:lnTo>
                <a:lnTo>
                  <a:pt x="7580518" y="49632"/>
                </a:lnTo>
                <a:lnTo>
                  <a:pt x="7620882" y="76553"/>
                </a:lnTo>
                <a:lnTo>
                  <a:pt x="7657687" y="108802"/>
                </a:lnTo>
                <a:lnTo>
                  <a:pt x="7689936" y="145607"/>
                </a:lnTo>
                <a:lnTo>
                  <a:pt x="7716857" y="185971"/>
                </a:lnTo>
                <a:lnTo>
                  <a:pt x="7738212" y="229317"/>
                </a:lnTo>
                <a:lnTo>
                  <a:pt x="7753762" y="275068"/>
                </a:lnTo>
                <a:lnTo>
                  <a:pt x="7763268" y="322646"/>
                </a:lnTo>
                <a:lnTo>
                  <a:pt x="7766489" y="371475"/>
                </a:lnTo>
                <a:lnTo>
                  <a:pt x="7766489" y="2925309"/>
                </a:lnTo>
                <a:lnTo>
                  <a:pt x="7763268" y="2974137"/>
                </a:lnTo>
                <a:lnTo>
                  <a:pt x="7753762" y="3021715"/>
                </a:lnTo>
                <a:lnTo>
                  <a:pt x="7738212" y="3067466"/>
                </a:lnTo>
                <a:lnTo>
                  <a:pt x="7716857" y="3110812"/>
                </a:lnTo>
                <a:lnTo>
                  <a:pt x="7689936" y="3151177"/>
                </a:lnTo>
                <a:lnTo>
                  <a:pt x="7657687" y="3187981"/>
                </a:lnTo>
                <a:lnTo>
                  <a:pt x="7620882" y="3220230"/>
                </a:lnTo>
                <a:lnTo>
                  <a:pt x="7580518" y="3247152"/>
                </a:lnTo>
                <a:lnTo>
                  <a:pt x="7537172" y="3268507"/>
                </a:lnTo>
                <a:lnTo>
                  <a:pt x="7491421" y="3284057"/>
                </a:lnTo>
                <a:lnTo>
                  <a:pt x="7443843" y="3293562"/>
                </a:lnTo>
                <a:lnTo>
                  <a:pt x="7395014" y="3296784"/>
                </a:lnTo>
                <a:close/>
              </a:path>
            </a:pathLst>
          </a:custGeom>
          <a:solidFill>
            <a:srgbClr val="D8F6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1377510" y="6011741"/>
            <a:ext cx="7766684" cy="3296920"/>
          </a:xfrm>
          <a:custGeom>
            <a:avLst/>
            <a:gdLst/>
            <a:ahLst/>
            <a:cxnLst/>
            <a:rect l="l" t="t" r="r" b="b"/>
            <a:pathLst>
              <a:path w="7766684" h="3296920">
                <a:moveTo>
                  <a:pt x="7395014" y="3296784"/>
                </a:moveTo>
                <a:lnTo>
                  <a:pt x="371475" y="3296784"/>
                </a:lnTo>
                <a:lnTo>
                  <a:pt x="322646" y="3293562"/>
                </a:lnTo>
                <a:lnTo>
                  <a:pt x="275068" y="3284057"/>
                </a:lnTo>
                <a:lnTo>
                  <a:pt x="229317" y="3268507"/>
                </a:lnTo>
                <a:lnTo>
                  <a:pt x="185971" y="3247152"/>
                </a:lnTo>
                <a:lnTo>
                  <a:pt x="145607" y="3220230"/>
                </a:lnTo>
                <a:lnTo>
                  <a:pt x="108802" y="3187981"/>
                </a:lnTo>
                <a:lnTo>
                  <a:pt x="76553" y="3151177"/>
                </a:lnTo>
                <a:lnTo>
                  <a:pt x="49632" y="3110812"/>
                </a:lnTo>
                <a:lnTo>
                  <a:pt x="28276" y="3067466"/>
                </a:lnTo>
                <a:lnTo>
                  <a:pt x="12726" y="3021715"/>
                </a:lnTo>
                <a:lnTo>
                  <a:pt x="3221" y="2974137"/>
                </a:lnTo>
                <a:lnTo>
                  <a:pt x="0" y="2925309"/>
                </a:lnTo>
                <a:lnTo>
                  <a:pt x="0" y="371475"/>
                </a:lnTo>
                <a:lnTo>
                  <a:pt x="3221" y="322646"/>
                </a:lnTo>
                <a:lnTo>
                  <a:pt x="12726" y="275068"/>
                </a:lnTo>
                <a:lnTo>
                  <a:pt x="28276" y="229317"/>
                </a:lnTo>
                <a:lnTo>
                  <a:pt x="49632" y="185971"/>
                </a:lnTo>
                <a:lnTo>
                  <a:pt x="76553" y="145607"/>
                </a:lnTo>
                <a:lnTo>
                  <a:pt x="108802" y="108802"/>
                </a:lnTo>
                <a:lnTo>
                  <a:pt x="145607" y="76553"/>
                </a:lnTo>
                <a:lnTo>
                  <a:pt x="185971" y="49632"/>
                </a:lnTo>
                <a:lnTo>
                  <a:pt x="229317" y="28276"/>
                </a:lnTo>
                <a:lnTo>
                  <a:pt x="275068" y="12726"/>
                </a:lnTo>
                <a:lnTo>
                  <a:pt x="322646" y="3221"/>
                </a:lnTo>
                <a:lnTo>
                  <a:pt x="371475" y="0"/>
                </a:lnTo>
                <a:lnTo>
                  <a:pt x="7395014" y="0"/>
                </a:lnTo>
                <a:lnTo>
                  <a:pt x="7443843" y="3221"/>
                </a:lnTo>
                <a:lnTo>
                  <a:pt x="7491421" y="12726"/>
                </a:lnTo>
                <a:lnTo>
                  <a:pt x="7537172" y="28276"/>
                </a:lnTo>
                <a:lnTo>
                  <a:pt x="7580518" y="49632"/>
                </a:lnTo>
                <a:lnTo>
                  <a:pt x="7620882" y="76553"/>
                </a:lnTo>
                <a:lnTo>
                  <a:pt x="7657687" y="108802"/>
                </a:lnTo>
                <a:lnTo>
                  <a:pt x="7689936" y="145607"/>
                </a:lnTo>
                <a:lnTo>
                  <a:pt x="7716857" y="185971"/>
                </a:lnTo>
                <a:lnTo>
                  <a:pt x="7738212" y="229317"/>
                </a:lnTo>
                <a:lnTo>
                  <a:pt x="7753762" y="275068"/>
                </a:lnTo>
                <a:lnTo>
                  <a:pt x="7763268" y="322646"/>
                </a:lnTo>
                <a:lnTo>
                  <a:pt x="7766489" y="371475"/>
                </a:lnTo>
                <a:lnTo>
                  <a:pt x="7766489" y="2925309"/>
                </a:lnTo>
                <a:lnTo>
                  <a:pt x="7763268" y="2974137"/>
                </a:lnTo>
                <a:lnTo>
                  <a:pt x="7753762" y="3021715"/>
                </a:lnTo>
                <a:lnTo>
                  <a:pt x="7738212" y="3067466"/>
                </a:lnTo>
                <a:lnTo>
                  <a:pt x="7716857" y="3110812"/>
                </a:lnTo>
                <a:lnTo>
                  <a:pt x="7689936" y="3151177"/>
                </a:lnTo>
                <a:lnTo>
                  <a:pt x="7657687" y="3187981"/>
                </a:lnTo>
                <a:lnTo>
                  <a:pt x="7620882" y="3220230"/>
                </a:lnTo>
                <a:lnTo>
                  <a:pt x="7580518" y="3247152"/>
                </a:lnTo>
                <a:lnTo>
                  <a:pt x="7537172" y="3268507"/>
                </a:lnTo>
                <a:lnTo>
                  <a:pt x="7491421" y="3284057"/>
                </a:lnTo>
                <a:lnTo>
                  <a:pt x="7443843" y="3293562"/>
                </a:lnTo>
                <a:lnTo>
                  <a:pt x="7395014" y="3296784"/>
                </a:lnTo>
                <a:close/>
              </a:path>
            </a:pathLst>
          </a:custGeom>
          <a:solidFill>
            <a:srgbClr val="D8F6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9327783" y="2514931"/>
            <a:ext cx="7766684" cy="3296920"/>
          </a:xfrm>
          <a:custGeom>
            <a:avLst/>
            <a:gdLst/>
            <a:ahLst/>
            <a:cxnLst/>
            <a:rect l="l" t="t" r="r" b="b"/>
            <a:pathLst>
              <a:path w="7766684" h="3296920">
                <a:moveTo>
                  <a:pt x="7395014" y="3296784"/>
                </a:moveTo>
                <a:lnTo>
                  <a:pt x="371475" y="3296784"/>
                </a:lnTo>
                <a:lnTo>
                  <a:pt x="322646" y="3293562"/>
                </a:lnTo>
                <a:lnTo>
                  <a:pt x="275068" y="3284057"/>
                </a:lnTo>
                <a:lnTo>
                  <a:pt x="229317" y="3268507"/>
                </a:lnTo>
                <a:lnTo>
                  <a:pt x="185971" y="3247152"/>
                </a:lnTo>
                <a:lnTo>
                  <a:pt x="145607" y="3220230"/>
                </a:lnTo>
                <a:lnTo>
                  <a:pt x="108802" y="3187981"/>
                </a:lnTo>
                <a:lnTo>
                  <a:pt x="76553" y="3151177"/>
                </a:lnTo>
                <a:lnTo>
                  <a:pt x="49632" y="3110812"/>
                </a:lnTo>
                <a:lnTo>
                  <a:pt x="28276" y="3067466"/>
                </a:lnTo>
                <a:lnTo>
                  <a:pt x="12726" y="3021715"/>
                </a:lnTo>
                <a:lnTo>
                  <a:pt x="3221" y="2974137"/>
                </a:lnTo>
                <a:lnTo>
                  <a:pt x="0" y="2925309"/>
                </a:lnTo>
                <a:lnTo>
                  <a:pt x="0" y="371475"/>
                </a:lnTo>
                <a:lnTo>
                  <a:pt x="3221" y="322646"/>
                </a:lnTo>
                <a:lnTo>
                  <a:pt x="12726" y="275068"/>
                </a:lnTo>
                <a:lnTo>
                  <a:pt x="28276" y="229317"/>
                </a:lnTo>
                <a:lnTo>
                  <a:pt x="49632" y="185971"/>
                </a:lnTo>
                <a:lnTo>
                  <a:pt x="76553" y="145607"/>
                </a:lnTo>
                <a:lnTo>
                  <a:pt x="108802" y="108802"/>
                </a:lnTo>
                <a:lnTo>
                  <a:pt x="145607" y="76553"/>
                </a:lnTo>
                <a:lnTo>
                  <a:pt x="185971" y="49632"/>
                </a:lnTo>
                <a:lnTo>
                  <a:pt x="229317" y="28276"/>
                </a:lnTo>
                <a:lnTo>
                  <a:pt x="275068" y="12726"/>
                </a:lnTo>
                <a:lnTo>
                  <a:pt x="322646" y="3221"/>
                </a:lnTo>
                <a:lnTo>
                  <a:pt x="371475" y="0"/>
                </a:lnTo>
                <a:lnTo>
                  <a:pt x="7395014" y="0"/>
                </a:lnTo>
                <a:lnTo>
                  <a:pt x="7443843" y="3221"/>
                </a:lnTo>
                <a:lnTo>
                  <a:pt x="7491421" y="12726"/>
                </a:lnTo>
                <a:lnTo>
                  <a:pt x="7537172" y="28276"/>
                </a:lnTo>
                <a:lnTo>
                  <a:pt x="7580518" y="49632"/>
                </a:lnTo>
                <a:lnTo>
                  <a:pt x="7620882" y="76553"/>
                </a:lnTo>
                <a:lnTo>
                  <a:pt x="7657687" y="108802"/>
                </a:lnTo>
                <a:lnTo>
                  <a:pt x="7689936" y="145607"/>
                </a:lnTo>
                <a:lnTo>
                  <a:pt x="7716857" y="185971"/>
                </a:lnTo>
                <a:lnTo>
                  <a:pt x="7738212" y="229317"/>
                </a:lnTo>
                <a:lnTo>
                  <a:pt x="7753762" y="275068"/>
                </a:lnTo>
                <a:lnTo>
                  <a:pt x="7763268" y="322646"/>
                </a:lnTo>
                <a:lnTo>
                  <a:pt x="7766489" y="371475"/>
                </a:lnTo>
                <a:lnTo>
                  <a:pt x="7766489" y="2925309"/>
                </a:lnTo>
                <a:lnTo>
                  <a:pt x="7763268" y="2974137"/>
                </a:lnTo>
                <a:lnTo>
                  <a:pt x="7753762" y="3021715"/>
                </a:lnTo>
                <a:lnTo>
                  <a:pt x="7738212" y="3067466"/>
                </a:lnTo>
                <a:lnTo>
                  <a:pt x="7716857" y="3110812"/>
                </a:lnTo>
                <a:lnTo>
                  <a:pt x="7689936" y="3151177"/>
                </a:lnTo>
                <a:lnTo>
                  <a:pt x="7657687" y="3187981"/>
                </a:lnTo>
                <a:lnTo>
                  <a:pt x="7620882" y="3220230"/>
                </a:lnTo>
                <a:lnTo>
                  <a:pt x="7580518" y="3247152"/>
                </a:lnTo>
                <a:lnTo>
                  <a:pt x="7537172" y="3268507"/>
                </a:lnTo>
                <a:lnTo>
                  <a:pt x="7491421" y="3284057"/>
                </a:lnTo>
                <a:lnTo>
                  <a:pt x="7443843" y="3293562"/>
                </a:lnTo>
                <a:lnTo>
                  <a:pt x="7395014" y="3296784"/>
                </a:lnTo>
                <a:close/>
              </a:path>
            </a:pathLst>
          </a:custGeom>
          <a:solidFill>
            <a:srgbClr val="D8F6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9327783" y="6011741"/>
            <a:ext cx="7766684" cy="3296920"/>
          </a:xfrm>
          <a:custGeom>
            <a:avLst/>
            <a:gdLst/>
            <a:ahLst/>
            <a:cxnLst/>
            <a:rect l="l" t="t" r="r" b="b"/>
            <a:pathLst>
              <a:path w="7766684" h="3296920">
                <a:moveTo>
                  <a:pt x="7395014" y="3296784"/>
                </a:moveTo>
                <a:lnTo>
                  <a:pt x="371475" y="3296784"/>
                </a:lnTo>
                <a:lnTo>
                  <a:pt x="322646" y="3293562"/>
                </a:lnTo>
                <a:lnTo>
                  <a:pt x="275068" y="3284057"/>
                </a:lnTo>
                <a:lnTo>
                  <a:pt x="229317" y="3268507"/>
                </a:lnTo>
                <a:lnTo>
                  <a:pt x="185971" y="3247152"/>
                </a:lnTo>
                <a:lnTo>
                  <a:pt x="145607" y="3220230"/>
                </a:lnTo>
                <a:lnTo>
                  <a:pt x="108802" y="3187981"/>
                </a:lnTo>
                <a:lnTo>
                  <a:pt x="76553" y="3151177"/>
                </a:lnTo>
                <a:lnTo>
                  <a:pt x="49632" y="3110812"/>
                </a:lnTo>
                <a:lnTo>
                  <a:pt x="28276" y="3067466"/>
                </a:lnTo>
                <a:lnTo>
                  <a:pt x="12726" y="3021715"/>
                </a:lnTo>
                <a:lnTo>
                  <a:pt x="3221" y="2974137"/>
                </a:lnTo>
                <a:lnTo>
                  <a:pt x="0" y="2925309"/>
                </a:lnTo>
                <a:lnTo>
                  <a:pt x="0" y="371475"/>
                </a:lnTo>
                <a:lnTo>
                  <a:pt x="3221" y="322646"/>
                </a:lnTo>
                <a:lnTo>
                  <a:pt x="12726" y="275068"/>
                </a:lnTo>
                <a:lnTo>
                  <a:pt x="28276" y="229317"/>
                </a:lnTo>
                <a:lnTo>
                  <a:pt x="49632" y="185971"/>
                </a:lnTo>
                <a:lnTo>
                  <a:pt x="76553" y="145607"/>
                </a:lnTo>
                <a:lnTo>
                  <a:pt x="108802" y="108802"/>
                </a:lnTo>
                <a:lnTo>
                  <a:pt x="145607" y="76553"/>
                </a:lnTo>
                <a:lnTo>
                  <a:pt x="185971" y="49632"/>
                </a:lnTo>
                <a:lnTo>
                  <a:pt x="229317" y="28276"/>
                </a:lnTo>
                <a:lnTo>
                  <a:pt x="275068" y="12726"/>
                </a:lnTo>
                <a:lnTo>
                  <a:pt x="322646" y="3221"/>
                </a:lnTo>
                <a:lnTo>
                  <a:pt x="371475" y="0"/>
                </a:lnTo>
                <a:lnTo>
                  <a:pt x="7395014" y="0"/>
                </a:lnTo>
                <a:lnTo>
                  <a:pt x="7443843" y="3221"/>
                </a:lnTo>
                <a:lnTo>
                  <a:pt x="7491421" y="12726"/>
                </a:lnTo>
                <a:lnTo>
                  <a:pt x="7537172" y="28276"/>
                </a:lnTo>
                <a:lnTo>
                  <a:pt x="7580518" y="49632"/>
                </a:lnTo>
                <a:lnTo>
                  <a:pt x="7620882" y="76553"/>
                </a:lnTo>
                <a:lnTo>
                  <a:pt x="7657687" y="108802"/>
                </a:lnTo>
                <a:lnTo>
                  <a:pt x="7689936" y="145607"/>
                </a:lnTo>
                <a:lnTo>
                  <a:pt x="7716857" y="185971"/>
                </a:lnTo>
                <a:lnTo>
                  <a:pt x="7738212" y="229317"/>
                </a:lnTo>
                <a:lnTo>
                  <a:pt x="7753762" y="275068"/>
                </a:lnTo>
                <a:lnTo>
                  <a:pt x="7763268" y="322646"/>
                </a:lnTo>
                <a:lnTo>
                  <a:pt x="7766489" y="371475"/>
                </a:lnTo>
                <a:lnTo>
                  <a:pt x="7766489" y="2925309"/>
                </a:lnTo>
                <a:lnTo>
                  <a:pt x="7763268" y="2974137"/>
                </a:lnTo>
                <a:lnTo>
                  <a:pt x="7753762" y="3021715"/>
                </a:lnTo>
                <a:lnTo>
                  <a:pt x="7738212" y="3067466"/>
                </a:lnTo>
                <a:lnTo>
                  <a:pt x="7716857" y="3110812"/>
                </a:lnTo>
                <a:lnTo>
                  <a:pt x="7689936" y="3151177"/>
                </a:lnTo>
                <a:lnTo>
                  <a:pt x="7657687" y="3187981"/>
                </a:lnTo>
                <a:lnTo>
                  <a:pt x="7620882" y="3220230"/>
                </a:lnTo>
                <a:lnTo>
                  <a:pt x="7580518" y="3247152"/>
                </a:lnTo>
                <a:lnTo>
                  <a:pt x="7537172" y="3268507"/>
                </a:lnTo>
                <a:lnTo>
                  <a:pt x="7491421" y="3284057"/>
                </a:lnTo>
                <a:lnTo>
                  <a:pt x="7443843" y="3293562"/>
                </a:lnTo>
                <a:lnTo>
                  <a:pt x="7395014" y="3296784"/>
                </a:lnTo>
                <a:close/>
              </a:path>
            </a:pathLst>
          </a:custGeom>
          <a:solidFill>
            <a:srgbClr val="D8F6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 txBox="1"/>
          <p:nvPr/>
        </p:nvSpPr>
        <p:spPr>
          <a:xfrm>
            <a:off x="1658190" y="2746038"/>
            <a:ext cx="7352665" cy="20961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112010">
              <a:lnSpc>
                <a:spcPct val="100000"/>
              </a:lnSpc>
              <a:spcBef>
                <a:spcPts val="105"/>
              </a:spcBef>
            </a:pPr>
            <a:r>
              <a:rPr dirty="0" sz="2700" spc="125" b="1">
                <a:latin typeface="Tahoma"/>
                <a:cs typeface="Tahoma"/>
              </a:rPr>
              <a:t>7</a:t>
            </a:r>
            <a:r>
              <a:rPr dirty="0" sz="500" spc="135" b="1">
                <a:latin typeface="Arial"/>
                <a:cs typeface="Arial"/>
              </a:rPr>
              <a:t>.</a:t>
            </a:r>
            <a:r>
              <a:rPr dirty="0" sz="500" spc="215" b="1">
                <a:latin typeface="Arial"/>
                <a:cs typeface="Arial"/>
              </a:rPr>
              <a:t>  </a:t>
            </a:r>
            <a:r>
              <a:rPr dirty="0" sz="2700" spc="-90" b="1">
                <a:latin typeface="Tahoma"/>
                <a:cs typeface="Tahoma"/>
              </a:rPr>
              <a:t>Capa</a:t>
            </a:r>
            <a:r>
              <a:rPr dirty="0" sz="2700" spc="-40" b="1">
                <a:latin typeface="Tahoma"/>
                <a:cs typeface="Tahoma"/>
              </a:rPr>
              <a:t> </a:t>
            </a:r>
            <a:r>
              <a:rPr dirty="0" sz="2700" spc="-204" b="1">
                <a:latin typeface="Tahoma"/>
                <a:cs typeface="Tahoma"/>
              </a:rPr>
              <a:t>de</a:t>
            </a:r>
            <a:r>
              <a:rPr dirty="0" sz="2700" spc="-30" b="1">
                <a:latin typeface="Tahoma"/>
                <a:cs typeface="Tahoma"/>
              </a:rPr>
              <a:t> </a:t>
            </a:r>
            <a:r>
              <a:rPr dirty="0" sz="2700" spc="-10" b="1">
                <a:latin typeface="Tahoma"/>
                <a:cs typeface="Tahoma"/>
              </a:rPr>
              <a:t>aplicaci</a:t>
            </a:r>
            <a:r>
              <a:rPr dirty="0" sz="2400" spc="-10" b="1">
                <a:latin typeface="Tahoma"/>
                <a:cs typeface="Tahoma"/>
              </a:rPr>
              <a:t>ó</a:t>
            </a:r>
            <a:r>
              <a:rPr dirty="0" sz="2700" spc="-10" b="1">
                <a:latin typeface="Tahoma"/>
                <a:cs typeface="Tahoma"/>
              </a:rPr>
              <a:t>n</a:t>
            </a:r>
            <a:endParaRPr sz="2700">
              <a:latin typeface="Tahoma"/>
              <a:cs typeface="Tahoma"/>
            </a:endParaRPr>
          </a:p>
          <a:p>
            <a:pPr algn="ctr" marL="12700" marR="5080" indent="-635">
              <a:lnSpc>
                <a:spcPct val="107600"/>
              </a:lnSpc>
              <a:spcBef>
                <a:spcPts val="1945"/>
              </a:spcBef>
            </a:pP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140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capa</a:t>
            </a:r>
            <a:r>
              <a:rPr dirty="0" sz="2150" spc="-7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aplicaci</a:t>
            </a:r>
            <a:r>
              <a:rPr dirty="0" sz="1900">
                <a:latin typeface="Sitka Text"/>
                <a:cs typeface="Sitka Tex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-7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incluye</a:t>
            </a:r>
            <a:r>
              <a:rPr dirty="0" sz="2150" spc="-7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protocolos</a:t>
            </a:r>
            <a:r>
              <a:rPr dirty="0" sz="2150" spc="-75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dise</a:t>
            </a:r>
            <a:r>
              <a:rPr dirty="0" sz="1900" spc="-70">
                <a:latin typeface="Sitka Text"/>
                <a:cs typeface="Sitka Text"/>
              </a:rPr>
              <a:t>ñ</a:t>
            </a:r>
            <a:r>
              <a:rPr dirty="0" sz="2150" spc="-70">
                <a:latin typeface="Arial MT"/>
                <a:cs typeface="Arial MT"/>
              </a:rPr>
              <a:t>ados</a:t>
            </a:r>
            <a:r>
              <a:rPr dirty="0" sz="2150" spc="-75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para </a:t>
            </a:r>
            <a:r>
              <a:rPr dirty="0" sz="2150" spc="-10">
                <a:latin typeface="Arial MT"/>
                <a:cs typeface="Arial MT"/>
              </a:rPr>
              <a:t>usuarios</a:t>
            </a:r>
            <a:r>
              <a:rPr dirty="0" sz="2150" spc="-14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finales</a:t>
            </a:r>
            <a:r>
              <a:rPr dirty="0" sz="1950">
                <a:latin typeface="Roboto Lt"/>
                <a:cs typeface="Roboto Lt"/>
              </a:rPr>
              <a:t>.</a:t>
            </a:r>
            <a:r>
              <a:rPr dirty="0" sz="1950" spc="20">
                <a:latin typeface="Roboto Lt"/>
                <a:cs typeface="Roboto Lt"/>
              </a:rPr>
              <a:t> </a:t>
            </a:r>
            <a:r>
              <a:rPr dirty="0" sz="2150">
                <a:latin typeface="Arial MT"/>
                <a:cs typeface="Arial MT"/>
              </a:rPr>
              <a:t>Por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 spc="-40">
                <a:latin typeface="Arial MT"/>
                <a:cs typeface="Arial MT"/>
              </a:rPr>
              <a:t>ejemplo</a:t>
            </a:r>
            <a:r>
              <a:rPr dirty="0" sz="1950" spc="-40">
                <a:latin typeface="Roboto Lt"/>
                <a:cs typeface="Roboto Lt"/>
              </a:rPr>
              <a:t>,</a:t>
            </a:r>
            <a:r>
              <a:rPr dirty="0" sz="1950" spc="55">
                <a:latin typeface="Roboto Lt"/>
                <a:cs typeface="Roboto Lt"/>
              </a:rPr>
              <a:t> </a:t>
            </a:r>
            <a:r>
              <a:rPr dirty="0" sz="2150" spc="-30">
                <a:latin typeface="Arial MT"/>
                <a:cs typeface="Arial MT"/>
              </a:rPr>
              <a:t>HTTP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 spc="-190">
                <a:latin typeface="Arial MT"/>
                <a:cs typeface="Arial MT"/>
              </a:rPr>
              <a:t>es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un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protocolo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capa </a:t>
            </a:r>
            <a:r>
              <a:rPr dirty="0" sz="2150" spc="-50">
                <a:latin typeface="Arial MT"/>
                <a:cs typeface="Arial MT"/>
              </a:rPr>
              <a:t>7 </a:t>
            </a:r>
            <a:r>
              <a:rPr dirty="0" sz="2150" spc="-60">
                <a:latin typeface="Arial MT"/>
                <a:cs typeface="Arial MT"/>
              </a:rPr>
              <a:t>dise</a:t>
            </a:r>
            <a:r>
              <a:rPr dirty="0" sz="1900" spc="-60">
                <a:latin typeface="Sitka Text"/>
                <a:cs typeface="Sitka Text"/>
              </a:rPr>
              <a:t>ñ</a:t>
            </a:r>
            <a:r>
              <a:rPr dirty="0" sz="2150" spc="-60">
                <a:latin typeface="Arial MT"/>
                <a:cs typeface="Arial MT"/>
              </a:rPr>
              <a:t>ado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para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 spc="80">
                <a:latin typeface="Arial MT"/>
                <a:cs typeface="Arial MT"/>
              </a:rPr>
              <a:t>transmitir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datos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entre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un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servidor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 spc="-85">
                <a:latin typeface="Arial MT"/>
                <a:cs typeface="Arial MT"/>
              </a:rPr>
              <a:t>web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y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un </a:t>
            </a:r>
            <a:r>
              <a:rPr dirty="0" sz="2150" spc="-10">
                <a:latin typeface="Arial MT"/>
                <a:cs typeface="Arial MT"/>
              </a:rPr>
              <a:t>cliente</a:t>
            </a:r>
            <a:r>
              <a:rPr dirty="0" sz="1950" spc="-10">
                <a:latin typeface="Roboto Lt"/>
                <a:cs typeface="Roboto Lt"/>
              </a:rPr>
              <a:t>.</a:t>
            </a:r>
            <a:endParaRPr sz="1950">
              <a:latin typeface="Roboto Lt"/>
              <a:cs typeface="Roboto Lt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9752936" y="2873880"/>
            <a:ext cx="7038340" cy="216408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454785">
              <a:lnSpc>
                <a:spcPct val="100000"/>
              </a:lnSpc>
              <a:spcBef>
                <a:spcPts val="105"/>
              </a:spcBef>
            </a:pPr>
            <a:r>
              <a:rPr dirty="0" sz="2700" spc="165" b="1">
                <a:latin typeface="Tahoma"/>
                <a:cs typeface="Tahoma"/>
              </a:rPr>
              <a:t>6</a:t>
            </a:r>
            <a:r>
              <a:rPr dirty="0" sz="500" spc="175" b="1">
                <a:latin typeface="Arial"/>
                <a:cs typeface="Arial"/>
              </a:rPr>
              <a:t>.</a:t>
            </a:r>
            <a:r>
              <a:rPr dirty="0" sz="500" spc="204" b="1">
                <a:latin typeface="Arial"/>
                <a:cs typeface="Arial"/>
              </a:rPr>
              <a:t>  </a:t>
            </a:r>
            <a:r>
              <a:rPr dirty="0" sz="2700" b="1">
                <a:latin typeface="Tahoma"/>
                <a:cs typeface="Tahoma"/>
              </a:rPr>
              <a:t>La</a:t>
            </a:r>
            <a:r>
              <a:rPr dirty="0" sz="2700" spc="-55" b="1">
                <a:latin typeface="Tahoma"/>
                <a:cs typeface="Tahoma"/>
              </a:rPr>
              <a:t> </a:t>
            </a:r>
            <a:r>
              <a:rPr dirty="0" sz="2700" spc="-85" b="1">
                <a:latin typeface="Tahoma"/>
                <a:cs typeface="Tahoma"/>
              </a:rPr>
              <a:t>capa</a:t>
            </a:r>
            <a:r>
              <a:rPr dirty="0" sz="2700" spc="-60" b="1">
                <a:latin typeface="Tahoma"/>
                <a:cs typeface="Tahoma"/>
              </a:rPr>
              <a:t> </a:t>
            </a:r>
            <a:r>
              <a:rPr dirty="0" sz="2700" spc="-204" b="1">
                <a:latin typeface="Tahoma"/>
                <a:cs typeface="Tahoma"/>
              </a:rPr>
              <a:t>de</a:t>
            </a:r>
            <a:r>
              <a:rPr dirty="0" sz="2700" spc="-30" b="1">
                <a:latin typeface="Tahoma"/>
                <a:cs typeface="Tahoma"/>
              </a:rPr>
              <a:t> </a:t>
            </a:r>
            <a:r>
              <a:rPr dirty="0" sz="2700" spc="-10" b="1">
                <a:latin typeface="Tahoma"/>
                <a:cs typeface="Tahoma"/>
              </a:rPr>
              <a:t>presentaci</a:t>
            </a:r>
            <a:r>
              <a:rPr dirty="0" sz="2400" spc="-10" b="1">
                <a:latin typeface="Tahoma"/>
                <a:cs typeface="Tahoma"/>
              </a:rPr>
              <a:t>ó</a:t>
            </a:r>
            <a:r>
              <a:rPr dirty="0" sz="2700" spc="-10" b="1">
                <a:latin typeface="Tahoma"/>
                <a:cs typeface="Tahoma"/>
              </a:rPr>
              <a:t>n</a:t>
            </a:r>
            <a:endParaRPr sz="2700">
              <a:latin typeface="Tahoma"/>
              <a:cs typeface="Tahoma"/>
            </a:endParaRPr>
          </a:p>
          <a:p>
            <a:pPr algn="ctr" marL="12700" marR="5080">
              <a:lnSpc>
                <a:spcPct val="107600"/>
              </a:lnSpc>
              <a:spcBef>
                <a:spcPts val="2485"/>
              </a:spcBef>
            </a:pP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capa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presentaci</a:t>
            </a:r>
            <a:r>
              <a:rPr dirty="0" sz="1900" spc="-10">
                <a:latin typeface="Sitka Text"/>
                <a:cs typeface="Sitka Text"/>
              </a:rPr>
              <a:t>ó</a:t>
            </a:r>
            <a:r>
              <a:rPr dirty="0" sz="2150" spc="-10">
                <a:latin typeface="Arial MT"/>
                <a:cs typeface="Arial MT"/>
              </a:rPr>
              <a:t>n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190">
                <a:latin typeface="Arial MT"/>
                <a:cs typeface="Arial MT"/>
              </a:rPr>
              <a:t>es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principal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60">
                <a:latin typeface="Arial MT"/>
                <a:cs typeface="Arial MT"/>
              </a:rPr>
              <a:t>responsable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de </a:t>
            </a:r>
            <a:r>
              <a:rPr dirty="0" sz="2150" spc="55">
                <a:latin typeface="Arial MT"/>
                <a:cs typeface="Arial MT"/>
              </a:rPr>
              <a:t>traducir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datos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red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a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los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formatos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85">
                <a:latin typeface="Arial MT"/>
                <a:cs typeface="Arial MT"/>
              </a:rPr>
              <a:t>esperados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por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una </a:t>
            </a:r>
            <a:r>
              <a:rPr dirty="0" sz="2150">
                <a:latin typeface="Arial MT"/>
                <a:cs typeface="Arial MT"/>
              </a:rPr>
              <a:t>aplicaci</a:t>
            </a:r>
            <a:r>
              <a:rPr dirty="0" sz="1900">
                <a:latin typeface="Sitka Text"/>
                <a:cs typeface="Sitka Tex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1950">
                <a:latin typeface="Roboto Lt"/>
                <a:cs typeface="Roboto Lt"/>
              </a:rPr>
              <a:t>.</a:t>
            </a:r>
            <a:r>
              <a:rPr dirty="0" sz="1950" spc="5">
                <a:latin typeface="Roboto Lt"/>
                <a:cs typeface="Roboto Lt"/>
              </a:rPr>
              <a:t> </a:t>
            </a:r>
            <a:r>
              <a:rPr dirty="0" sz="2150">
                <a:latin typeface="Arial MT"/>
                <a:cs typeface="Arial MT"/>
              </a:rPr>
              <a:t>Por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 spc="-40">
                <a:latin typeface="Arial MT"/>
                <a:cs typeface="Arial MT"/>
              </a:rPr>
              <a:t>ejemplo</a:t>
            </a:r>
            <a:r>
              <a:rPr dirty="0" sz="1950" spc="-40">
                <a:latin typeface="Roboto Lt"/>
                <a:cs typeface="Roboto Lt"/>
              </a:rPr>
              <a:t>,</a:t>
            </a:r>
            <a:r>
              <a:rPr dirty="0" sz="1950" spc="60">
                <a:latin typeface="Roboto Lt"/>
                <a:cs typeface="Roboto L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codificaci</a:t>
            </a:r>
            <a:r>
              <a:rPr dirty="0" sz="1900">
                <a:latin typeface="Sitka Text"/>
                <a:cs typeface="Sitka Tex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-6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y</a:t>
            </a:r>
            <a:r>
              <a:rPr dirty="0" sz="2150" spc="-60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el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cifrado</a:t>
            </a:r>
            <a:r>
              <a:rPr dirty="0" sz="2150" spc="-6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datos </a:t>
            </a:r>
            <a:r>
              <a:rPr dirty="0" sz="2150" spc="-190">
                <a:latin typeface="Arial MT"/>
                <a:cs typeface="Arial MT"/>
              </a:rPr>
              <a:t>se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 spc="-30">
                <a:latin typeface="Arial MT"/>
                <a:cs typeface="Arial MT"/>
              </a:rPr>
              <a:t>gestionan</a:t>
            </a:r>
            <a:r>
              <a:rPr dirty="0" sz="2150" spc="-110">
                <a:latin typeface="Arial MT"/>
                <a:cs typeface="Arial MT"/>
              </a:rPr>
              <a:t> </a:t>
            </a:r>
            <a:r>
              <a:rPr dirty="0" sz="2150" spc="-35">
                <a:latin typeface="Arial MT"/>
                <a:cs typeface="Arial MT"/>
              </a:rPr>
              <a:t>en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 spc="-140">
                <a:latin typeface="Arial MT"/>
                <a:cs typeface="Arial MT"/>
              </a:rPr>
              <a:t>Capa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6</a:t>
            </a:r>
            <a:r>
              <a:rPr dirty="0" sz="1950" spc="-25">
                <a:latin typeface="Roboto Lt"/>
                <a:cs typeface="Roboto Lt"/>
              </a:rPr>
              <a:t>.</a:t>
            </a:r>
            <a:endParaRPr sz="1950">
              <a:latin typeface="Roboto Lt"/>
              <a:cs typeface="Roboto Lt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852690" y="6196736"/>
            <a:ext cx="6964045" cy="23755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790064">
              <a:lnSpc>
                <a:spcPct val="100000"/>
              </a:lnSpc>
              <a:spcBef>
                <a:spcPts val="105"/>
              </a:spcBef>
            </a:pPr>
            <a:r>
              <a:rPr dirty="0" sz="2700" spc="200" b="1">
                <a:latin typeface="Tahoma"/>
                <a:cs typeface="Tahoma"/>
              </a:rPr>
              <a:t>5</a:t>
            </a:r>
            <a:r>
              <a:rPr dirty="0" sz="500" spc="210" b="1">
                <a:latin typeface="Arial"/>
                <a:cs typeface="Arial"/>
              </a:rPr>
              <a:t>.</a:t>
            </a:r>
            <a:r>
              <a:rPr dirty="0" sz="500" spc="204" b="1">
                <a:latin typeface="Arial"/>
                <a:cs typeface="Arial"/>
              </a:rPr>
              <a:t>  </a:t>
            </a:r>
            <a:r>
              <a:rPr dirty="0" sz="2700" b="1">
                <a:latin typeface="Tahoma"/>
                <a:cs typeface="Tahoma"/>
              </a:rPr>
              <a:t>La</a:t>
            </a:r>
            <a:r>
              <a:rPr dirty="0" sz="2700" spc="-55" b="1">
                <a:latin typeface="Tahoma"/>
                <a:cs typeface="Tahoma"/>
              </a:rPr>
              <a:t> </a:t>
            </a:r>
            <a:r>
              <a:rPr dirty="0" sz="2700" spc="-85" b="1">
                <a:latin typeface="Tahoma"/>
                <a:cs typeface="Tahoma"/>
              </a:rPr>
              <a:t>capa</a:t>
            </a:r>
            <a:r>
              <a:rPr dirty="0" sz="2700" spc="-60" b="1">
                <a:latin typeface="Tahoma"/>
                <a:cs typeface="Tahoma"/>
              </a:rPr>
              <a:t> </a:t>
            </a:r>
            <a:r>
              <a:rPr dirty="0" sz="2700" spc="-204" b="1">
                <a:latin typeface="Tahoma"/>
                <a:cs typeface="Tahoma"/>
              </a:rPr>
              <a:t>de</a:t>
            </a:r>
            <a:r>
              <a:rPr dirty="0" sz="2700" spc="-30" b="1">
                <a:latin typeface="Tahoma"/>
                <a:cs typeface="Tahoma"/>
              </a:rPr>
              <a:t> </a:t>
            </a:r>
            <a:r>
              <a:rPr dirty="0" sz="2700" spc="-10" b="1">
                <a:latin typeface="Tahoma"/>
                <a:cs typeface="Tahoma"/>
              </a:rPr>
              <a:t>sesi</a:t>
            </a:r>
            <a:r>
              <a:rPr dirty="0" sz="2400" spc="-10" b="1">
                <a:latin typeface="Tahoma"/>
                <a:cs typeface="Tahoma"/>
              </a:rPr>
              <a:t>ó</a:t>
            </a:r>
            <a:r>
              <a:rPr dirty="0" sz="2700" spc="-10" b="1">
                <a:latin typeface="Tahoma"/>
                <a:cs typeface="Tahoma"/>
              </a:rPr>
              <a:t>n</a:t>
            </a:r>
            <a:endParaRPr sz="27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130"/>
              </a:spcBef>
            </a:pPr>
            <a:endParaRPr sz="2500">
              <a:latin typeface="Tahoma"/>
              <a:cs typeface="Tahoma"/>
            </a:endParaRPr>
          </a:p>
          <a:p>
            <a:pPr algn="ctr" marL="12065" marR="5080">
              <a:lnSpc>
                <a:spcPct val="107600"/>
              </a:lnSpc>
            </a:pP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capa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35">
                <a:latin typeface="Arial MT"/>
                <a:cs typeface="Arial MT"/>
              </a:rPr>
              <a:t>sesi</a:t>
            </a:r>
            <a:r>
              <a:rPr dirty="0" sz="1900" spc="-35">
                <a:latin typeface="Sitka Text"/>
                <a:cs typeface="Sitka Text"/>
              </a:rPr>
              <a:t>ó</a:t>
            </a:r>
            <a:r>
              <a:rPr dirty="0" sz="2150" spc="-35">
                <a:latin typeface="Arial MT"/>
                <a:cs typeface="Arial MT"/>
              </a:rPr>
              <a:t>n</a:t>
            </a:r>
            <a:r>
              <a:rPr dirty="0" sz="2150" spc="-3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administra</a:t>
            </a:r>
            <a:r>
              <a:rPr dirty="0" sz="2150" spc="-30">
                <a:latin typeface="Arial MT"/>
                <a:cs typeface="Arial MT"/>
              </a:rPr>
              <a:t> </a:t>
            </a:r>
            <a:r>
              <a:rPr dirty="0" sz="2150" spc="-100">
                <a:latin typeface="Arial MT"/>
                <a:cs typeface="Arial MT"/>
              </a:rPr>
              <a:t>sesiones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entre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 spc="-50">
                <a:latin typeface="Arial MT"/>
                <a:cs typeface="Arial MT"/>
              </a:rPr>
              <a:t>nodos</a:t>
            </a:r>
            <a:r>
              <a:rPr dirty="0" sz="2150" spc="-3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y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act</a:t>
            </a:r>
            <a:r>
              <a:rPr dirty="0" sz="1900" spc="-10">
                <a:latin typeface="Sitka Text"/>
                <a:cs typeface="Sitka Text"/>
              </a:rPr>
              <a:t>ú</a:t>
            </a:r>
            <a:r>
              <a:rPr dirty="0" sz="2150" spc="-10">
                <a:latin typeface="Arial MT"/>
                <a:cs typeface="Arial MT"/>
              </a:rPr>
              <a:t>a </a:t>
            </a:r>
            <a:r>
              <a:rPr dirty="0" sz="2150" spc="-45">
                <a:latin typeface="Arial MT"/>
                <a:cs typeface="Arial MT"/>
              </a:rPr>
              <a:t>sobre</a:t>
            </a:r>
            <a:r>
              <a:rPr dirty="0" sz="2150" spc="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20">
                <a:latin typeface="Arial MT"/>
                <a:cs typeface="Arial MT"/>
              </a:rPr>
              <a:t> </a:t>
            </a:r>
            <a:r>
              <a:rPr dirty="0" sz="2150" spc="-125">
                <a:latin typeface="Arial MT"/>
                <a:cs typeface="Arial MT"/>
              </a:rPr>
              <a:t>PDU</a:t>
            </a:r>
            <a:r>
              <a:rPr dirty="0" sz="2150" spc="1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20">
                <a:latin typeface="Arial MT"/>
                <a:cs typeface="Arial MT"/>
              </a:rPr>
              <a:t> </a:t>
            </a:r>
            <a:r>
              <a:rPr dirty="0" sz="1950">
                <a:latin typeface="Roboto Lt"/>
                <a:cs typeface="Roboto Lt"/>
              </a:rPr>
              <a:t>“</a:t>
            </a:r>
            <a:r>
              <a:rPr dirty="0" sz="2150">
                <a:latin typeface="Arial MT"/>
                <a:cs typeface="Arial MT"/>
              </a:rPr>
              <a:t>datos</a:t>
            </a:r>
            <a:r>
              <a:rPr dirty="0" sz="1950">
                <a:latin typeface="Roboto Lt"/>
                <a:cs typeface="Roboto Lt"/>
              </a:rPr>
              <a:t>”.</a:t>
            </a:r>
            <a:r>
              <a:rPr dirty="0" sz="1950" spc="130">
                <a:latin typeface="Roboto Lt"/>
                <a:cs typeface="Roboto L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2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administraci</a:t>
            </a:r>
            <a:r>
              <a:rPr dirty="0" sz="1900">
                <a:latin typeface="Sitka Text"/>
                <a:cs typeface="Sitka Tex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2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1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sesiones incluye</a:t>
            </a:r>
            <a:r>
              <a:rPr dirty="0" sz="2150" spc="10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configuraci</a:t>
            </a:r>
            <a:r>
              <a:rPr dirty="0" sz="1900">
                <a:latin typeface="Sitka Text"/>
                <a:cs typeface="Sitka Tex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1950">
                <a:latin typeface="Roboto Lt"/>
                <a:cs typeface="Roboto Lt"/>
              </a:rPr>
              <a:t>,</a:t>
            </a:r>
            <a:r>
              <a:rPr dirty="0" sz="1950" spc="225">
                <a:latin typeface="Roboto Lt"/>
                <a:cs typeface="Roboto Lt"/>
              </a:rPr>
              <a:t> </a:t>
            </a:r>
            <a:r>
              <a:rPr dirty="0" sz="2150">
                <a:latin typeface="Arial MT"/>
                <a:cs typeface="Arial MT"/>
              </a:rPr>
              <a:t>autenticaci</a:t>
            </a:r>
            <a:r>
              <a:rPr dirty="0" sz="1900">
                <a:latin typeface="Sitka Text"/>
                <a:cs typeface="Sitka Tex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1950">
                <a:latin typeface="Roboto Lt"/>
                <a:cs typeface="Roboto Lt"/>
              </a:rPr>
              <a:t>,</a:t>
            </a:r>
            <a:r>
              <a:rPr dirty="0" sz="1950" spc="225">
                <a:latin typeface="Roboto Lt"/>
                <a:cs typeface="Roboto Lt"/>
              </a:rPr>
              <a:t> </a:t>
            </a:r>
            <a:r>
              <a:rPr dirty="0" sz="2150">
                <a:latin typeface="Arial MT"/>
                <a:cs typeface="Arial MT"/>
              </a:rPr>
              <a:t>terminaci</a:t>
            </a:r>
            <a:r>
              <a:rPr dirty="0" sz="1900">
                <a:latin typeface="Sitka Text"/>
                <a:cs typeface="Sitka Tex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110">
                <a:latin typeface="Arial MT"/>
                <a:cs typeface="Arial MT"/>
              </a:rPr>
              <a:t> </a:t>
            </a:r>
            <a:r>
              <a:rPr dirty="0" sz="2150" spc="-50">
                <a:latin typeface="Arial MT"/>
                <a:cs typeface="Arial MT"/>
              </a:rPr>
              <a:t>y </a:t>
            </a:r>
            <a:r>
              <a:rPr dirty="0" sz="2150" spc="-10">
                <a:latin typeface="Arial MT"/>
                <a:cs typeface="Arial MT"/>
              </a:rPr>
              <a:t>reconexiones</a:t>
            </a:r>
            <a:r>
              <a:rPr dirty="0" sz="1950" spc="-10">
                <a:latin typeface="Roboto Lt"/>
                <a:cs typeface="Roboto Lt"/>
              </a:rPr>
              <a:t>.</a:t>
            </a:r>
            <a:endParaRPr sz="1950">
              <a:latin typeface="Roboto Lt"/>
              <a:cs typeface="Roboto Lt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9604022" y="6031872"/>
            <a:ext cx="7214234" cy="277876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903095">
              <a:lnSpc>
                <a:spcPct val="100000"/>
              </a:lnSpc>
              <a:spcBef>
                <a:spcPts val="105"/>
              </a:spcBef>
            </a:pPr>
            <a:r>
              <a:rPr dirty="0" sz="2700" spc="225" b="1">
                <a:latin typeface="Tahoma"/>
                <a:cs typeface="Tahoma"/>
              </a:rPr>
              <a:t>4</a:t>
            </a:r>
            <a:r>
              <a:rPr dirty="0" sz="500" spc="235" b="1">
                <a:latin typeface="Arial"/>
                <a:cs typeface="Arial"/>
              </a:rPr>
              <a:t>.</a:t>
            </a:r>
            <a:r>
              <a:rPr dirty="0" sz="500" spc="204" b="1">
                <a:latin typeface="Arial"/>
                <a:cs typeface="Arial"/>
              </a:rPr>
              <a:t>  </a:t>
            </a:r>
            <a:r>
              <a:rPr dirty="0" sz="2700" b="1">
                <a:latin typeface="Tahoma"/>
                <a:cs typeface="Tahoma"/>
              </a:rPr>
              <a:t>La</a:t>
            </a:r>
            <a:r>
              <a:rPr dirty="0" sz="2700" spc="-55" b="1">
                <a:latin typeface="Tahoma"/>
                <a:cs typeface="Tahoma"/>
              </a:rPr>
              <a:t> </a:t>
            </a:r>
            <a:r>
              <a:rPr dirty="0" sz="2700" spc="-85" b="1">
                <a:latin typeface="Tahoma"/>
                <a:cs typeface="Tahoma"/>
              </a:rPr>
              <a:t>capa</a:t>
            </a:r>
            <a:r>
              <a:rPr dirty="0" sz="2700" spc="-60" b="1">
                <a:latin typeface="Tahoma"/>
                <a:cs typeface="Tahoma"/>
              </a:rPr>
              <a:t> </a:t>
            </a:r>
            <a:r>
              <a:rPr dirty="0" sz="2700" spc="-204" b="1">
                <a:latin typeface="Tahoma"/>
                <a:cs typeface="Tahoma"/>
              </a:rPr>
              <a:t>de</a:t>
            </a:r>
            <a:r>
              <a:rPr dirty="0" sz="2700" spc="-30" b="1">
                <a:latin typeface="Tahoma"/>
                <a:cs typeface="Tahoma"/>
              </a:rPr>
              <a:t> </a:t>
            </a:r>
            <a:r>
              <a:rPr dirty="0" sz="2700" spc="-10" b="1">
                <a:latin typeface="Tahoma"/>
                <a:cs typeface="Tahoma"/>
              </a:rPr>
              <a:t>transporte</a:t>
            </a:r>
            <a:endParaRPr sz="2700">
              <a:latin typeface="Tahoma"/>
              <a:cs typeface="Tahoma"/>
            </a:endParaRPr>
          </a:p>
          <a:p>
            <a:pPr algn="ctr" marL="12700" marR="5080">
              <a:lnSpc>
                <a:spcPct val="107600"/>
              </a:lnSpc>
              <a:spcBef>
                <a:spcPts val="1770"/>
              </a:spcBef>
            </a:pP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40">
                <a:latin typeface="Arial MT"/>
                <a:cs typeface="Arial MT"/>
              </a:rPr>
              <a:t> </a:t>
            </a:r>
            <a:r>
              <a:rPr dirty="0" sz="2150" spc="-75">
                <a:latin typeface="Arial MT"/>
                <a:cs typeface="Arial MT"/>
              </a:rPr>
              <a:t>capa</a:t>
            </a:r>
            <a:r>
              <a:rPr dirty="0" sz="2150" spc="4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4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transporte</a:t>
            </a:r>
            <a:r>
              <a:rPr dirty="0" sz="2150" spc="40">
                <a:latin typeface="Arial MT"/>
                <a:cs typeface="Arial MT"/>
              </a:rPr>
              <a:t> </a:t>
            </a:r>
            <a:r>
              <a:rPr dirty="0" sz="2150" spc="-190">
                <a:latin typeface="Arial MT"/>
                <a:cs typeface="Arial MT"/>
              </a:rPr>
              <a:t>es</a:t>
            </a:r>
            <a:r>
              <a:rPr dirty="0" sz="2150" spc="4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4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primera</a:t>
            </a:r>
            <a:r>
              <a:rPr dirty="0" sz="2150" spc="4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4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cuatro</a:t>
            </a:r>
            <a:r>
              <a:rPr dirty="0" sz="2150" spc="40">
                <a:latin typeface="Arial MT"/>
                <a:cs typeface="Arial MT"/>
              </a:rPr>
              <a:t> </a:t>
            </a:r>
            <a:r>
              <a:rPr dirty="0" sz="2150" spc="-90">
                <a:latin typeface="Arial MT"/>
                <a:cs typeface="Arial MT"/>
              </a:rPr>
              <a:t>capas</a:t>
            </a:r>
            <a:r>
              <a:rPr dirty="0" sz="2150" spc="40">
                <a:latin typeface="Arial MT"/>
                <a:cs typeface="Arial MT"/>
              </a:rPr>
              <a:t> </a:t>
            </a:r>
            <a:r>
              <a:rPr dirty="0" sz="1950">
                <a:latin typeface="Roboto Lt"/>
                <a:cs typeface="Roboto Lt"/>
              </a:rPr>
              <a:t>“</a:t>
            </a:r>
            <a:r>
              <a:rPr dirty="0" sz="2150">
                <a:latin typeface="Arial MT"/>
                <a:cs typeface="Arial MT"/>
              </a:rPr>
              <a:t>host</a:t>
            </a:r>
            <a:r>
              <a:rPr dirty="0" sz="1950">
                <a:latin typeface="Roboto Lt"/>
                <a:cs typeface="Roboto Lt"/>
              </a:rPr>
              <a:t>”</a:t>
            </a:r>
            <a:r>
              <a:rPr dirty="0" sz="1950" spc="160">
                <a:latin typeface="Roboto Lt"/>
                <a:cs typeface="Roboto Lt"/>
              </a:rPr>
              <a:t> </a:t>
            </a:r>
            <a:r>
              <a:rPr dirty="0" sz="2150" spc="-50">
                <a:latin typeface="Arial MT"/>
                <a:cs typeface="Arial MT"/>
              </a:rPr>
              <a:t>y </a:t>
            </a:r>
            <a:r>
              <a:rPr dirty="0" sz="2150" spc="-20">
                <a:latin typeface="Arial MT"/>
                <a:cs typeface="Arial MT"/>
              </a:rPr>
              <a:t>el</a:t>
            </a:r>
            <a:r>
              <a:rPr dirty="0" sz="2150" spc="-6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resto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 spc="-190">
                <a:latin typeface="Arial MT"/>
                <a:cs typeface="Arial MT"/>
              </a:rPr>
              <a:t>se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85">
                <a:latin typeface="Arial MT"/>
                <a:cs typeface="Arial MT"/>
              </a:rPr>
              <a:t>conoce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 spc="-50">
                <a:latin typeface="Arial MT"/>
                <a:cs typeface="Arial MT"/>
              </a:rPr>
              <a:t>como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 spc="-90">
                <a:latin typeface="Arial MT"/>
                <a:cs typeface="Arial MT"/>
              </a:rPr>
              <a:t>capas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1950">
                <a:latin typeface="Roboto Lt"/>
                <a:cs typeface="Roboto Lt"/>
              </a:rPr>
              <a:t>“</a:t>
            </a:r>
            <a:r>
              <a:rPr dirty="0" sz="2150">
                <a:latin typeface="Arial MT"/>
                <a:cs typeface="Arial MT"/>
              </a:rPr>
              <a:t>multimedia</a:t>
            </a:r>
            <a:r>
              <a:rPr dirty="0" sz="1950">
                <a:latin typeface="Roboto Lt"/>
                <a:cs typeface="Roboto Lt"/>
              </a:rPr>
              <a:t>”.</a:t>
            </a:r>
            <a:r>
              <a:rPr dirty="0" sz="1950" spc="100">
                <a:latin typeface="Roboto Lt"/>
                <a:cs typeface="Roboto L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 spc="-130">
                <a:latin typeface="Arial MT"/>
                <a:cs typeface="Arial MT"/>
              </a:rPr>
              <a:t>PDU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la </a:t>
            </a:r>
            <a:r>
              <a:rPr dirty="0" sz="2150" spc="-75">
                <a:latin typeface="Arial MT"/>
                <a:cs typeface="Arial MT"/>
              </a:rPr>
              <a:t>capa</a:t>
            </a:r>
            <a:r>
              <a:rPr dirty="0" sz="2150" spc="-5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transporte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 spc="-190">
                <a:latin typeface="Arial MT"/>
                <a:cs typeface="Arial MT"/>
              </a:rPr>
              <a:t>es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el</a:t>
            </a:r>
            <a:r>
              <a:rPr dirty="0" sz="2150" spc="-30">
                <a:latin typeface="Arial MT"/>
                <a:cs typeface="Arial MT"/>
              </a:rPr>
              <a:t> </a:t>
            </a:r>
            <a:r>
              <a:rPr dirty="0" sz="1950" spc="-25">
                <a:latin typeface="Roboto Lt"/>
                <a:cs typeface="Roboto Lt"/>
              </a:rPr>
              <a:t>“</a:t>
            </a:r>
            <a:r>
              <a:rPr dirty="0" sz="2150" spc="-25">
                <a:latin typeface="Arial MT"/>
                <a:cs typeface="Arial MT"/>
              </a:rPr>
              <a:t>segmento</a:t>
            </a:r>
            <a:r>
              <a:rPr dirty="0" sz="1950" spc="-25">
                <a:latin typeface="Roboto Lt"/>
                <a:cs typeface="Roboto Lt"/>
              </a:rPr>
              <a:t>”</a:t>
            </a:r>
            <a:r>
              <a:rPr dirty="0" sz="1950" spc="100">
                <a:latin typeface="Roboto Lt"/>
                <a:cs typeface="Roboto Lt"/>
              </a:rPr>
              <a:t> </a:t>
            </a:r>
            <a:r>
              <a:rPr dirty="0" sz="2150">
                <a:latin typeface="Arial MT"/>
                <a:cs typeface="Arial MT"/>
              </a:rPr>
              <a:t>o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1950">
                <a:latin typeface="Roboto Lt"/>
                <a:cs typeface="Roboto Lt"/>
              </a:rPr>
              <a:t>“</a:t>
            </a:r>
            <a:r>
              <a:rPr dirty="0" sz="2150">
                <a:latin typeface="Arial MT"/>
                <a:cs typeface="Arial MT"/>
              </a:rPr>
              <a:t>datagrama</a:t>
            </a:r>
            <a:r>
              <a:rPr dirty="0" sz="1950">
                <a:latin typeface="Roboto Lt"/>
                <a:cs typeface="Roboto Lt"/>
              </a:rPr>
              <a:t>”.</a:t>
            </a:r>
            <a:r>
              <a:rPr dirty="0" sz="1950" spc="95">
                <a:latin typeface="Roboto Lt"/>
                <a:cs typeface="Roboto Lt"/>
              </a:rPr>
              <a:t> </a:t>
            </a:r>
            <a:r>
              <a:rPr dirty="0" sz="2150" spc="-20">
                <a:latin typeface="Arial MT"/>
                <a:cs typeface="Arial MT"/>
              </a:rPr>
              <a:t>Esta </a:t>
            </a:r>
            <a:r>
              <a:rPr dirty="0" sz="2150" spc="-75">
                <a:latin typeface="Arial MT"/>
                <a:cs typeface="Arial MT"/>
              </a:rPr>
              <a:t>capa</a:t>
            </a:r>
            <a:r>
              <a:rPr dirty="0" sz="2150" spc="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administra</a:t>
            </a:r>
            <a:r>
              <a:rPr dirty="0" sz="2150" spc="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transmisi</a:t>
            </a:r>
            <a:r>
              <a:rPr dirty="0" sz="1900">
                <a:latin typeface="Sitka Text"/>
                <a:cs typeface="Sitka Tex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1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15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datos</a:t>
            </a:r>
            <a:r>
              <a:rPr dirty="0" sz="2150" spc="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entre</a:t>
            </a:r>
            <a:r>
              <a:rPr dirty="0" sz="2150" spc="10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nodos</a:t>
            </a:r>
            <a:r>
              <a:rPr dirty="0" sz="1950" spc="-25">
                <a:latin typeface="Roboto Lt"/>
                <a:cs typeface="Roboto Lt"/>
              </a:rPr>
              <a:t>,</a:t>
            </a:r>
            <a:r>
              <a:rPr dirty="0" sz="1950" spc="130">
                <a:latin typeface="Roboto Lt"/>
                <a:cs typeface="Roboto Lt"/>
              </a:rPr>
              <a:t> </a:t>
            </a:r>
            <a:r>
              <a:rPr dirty="0" sz="2150">
                <a:latin typeface="Arial MT"/>
                <a:cs typeface="Arial MT"/>
              </a:rPr>
              <a:t>lo</a:t>
            </a:r>
            <a:r>
              <a:rPr dirty="0" sz="2150" spc="15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que </a:t>
            </a:r>
            <a:r>
              <a:rPr dirty="0" sz="2150" spc="-20">
                <a:latin typeface="Arial MT"/>
                <a:cs typeface="Arial MT"/>
              </a:rPr>
              <a:t>incluye</a:t>
            </a:r>
            <a:r>
              <a:rPr dirty="0" sz="2150" spc="-5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garantizar</a:t>
            </a:r>
            <a:r>
              <a:rPr dirty="0" sz="2150" spc="-50">
                <a:latin typeface="Arial MT"/>
                <a:cs typeface="Arial MT"/>
              </a:rPr>
              <a:t> </a:t>
            </a:r>
            <a:r>
              <a:rPr dirty="0" sz="2150" spc="-100">
                <a:latin typeface="Arial MT"/>
                <a:cs typeface="Arial MT"/>
              </a:rPr>
              <a:t>que</a:t>
            </a:r>
            <a:r>
              <a:rPr dirty="0" sz="2150" spc="-50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los</a:t>
            </a:r>
            <a:r>
              <a:rPr dirty="0" sz="2150" spc="-55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datos</a:t>
            </a:r>
            <a:r>
              <a:rPr dirty="0" sz="2150" spc="-50">
                <a:latin typeface="Arial MT"/>
                <a:cs typeface="Arial MT"/>
              </a:rPr>
              <a:t> </a:t>
            </a:r>
            <a:r>
              <a:rPr dirty="0" sz="2150" spc="-65">
                <a:latin typeface="Arial MT"/>
                <a:cs typeface="Arial MT"/>
              </a:rPr>
              <a:t>lleguen</a:t>
            </a:r>
            <a:r>
              <a:rPr dirty="0" sz="2150" spc="-50">
                <a:latin typeface="Arial MT"/>
                <a:cs typeface="Arial MT"/>
              </a:rPr>
              <a:t> en</a:t>
            </a:r>
            <a:r>
              <a:rPr dirty="0" sz="2150" spc="-5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50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secuencia </a:t>
            </a:r>
            <a:r>
              <a:rPr dirty="0" sz="2150">
                <a:latin typeface="Arial MT"/>
                <a:cs typeface="Arial MT"/>
              </a:rPr>
              <a:t>correcta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y</a:t>
            </a:r>
            <a:r>
              <a:rPr dirty="0" sz="2150" spc="5">
                <a:latin typeface="Arial MT"/>
                <a:cs typeface="Arial MT"/>
              </a:rPr>
              <a:t> </a:t>
            </a:r>
            <a:r>
              <a:rPr dirty="0" sz="2150" spc="-100">
                <a:latin typeface="Arial MT"/>
                <a:cs typeface="Arial MT"/>
              </a:rPr>
              <a:t>que</a:t>
            </a:r>
            <a:r>
              <a:rPr dirty="0" sz="2150">
                <a:latin typeface="Arial MT"/>
                <a:cs typeface="Arial MT"/>
              </a:rPr>
              <a:t> </a:t>
            </a:r>
            <a:r>
              <a:rPr dirty="0" sz="2150" spc="-190">
                <a:latin typeface="Arial MT"/>
                <a:cs typeface="Arial MT"/>
              </a:rPr>
              <a:t>se</a:t>
            </a:r>
            <a:r>
              <a:rPr dirty="0" sz="2150">
                <a:latin typeface="Arial MT"/>
                <a:cs typeface="Arial MT"/>
              </a:rPr>
              <a:t> corrijan </a:t>
            </a:r>
            <a:r>
              <a:rPr dirty="0" sz="2150" spc="-10">
                <a:latin typeface="Arial MT"/>
                <a:cs typeface="Arial MT"/>
              </a:rPr>
              <a:t>los</a:t>
            </a:r>
            <a:r>
              <a:rPr dirty="0" sz="2150" spc="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errores</a:t>
            </a:r>
            <a:r>
              <a:rPr dirty="0" sz="1950" spc="-10">
                <a:latin typeface="Roboto Lt"/>
                <a:cs typeface="Roboto Lt"/>
              </a:rPr>
              <a:t>.</a:t>
            </a:r>
            <a:endParaRPr sz="1950">
              <a:latin typeface="Roboto Lt"/>
              <a:cs typeface="Roboto 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pc="-750"/>
              <a:t>7</a:t>
            </a:r>
            <a:r>
              <a:rPr dirty="0" spc="-60"/>
              <a:t> </a:t>
            </a:r>
            <a:r>
              <a:rPr dirty="0" spc="-280"/>
              <a:t>capas</a:t>
            </a:r>
            <a:r>
              <a:rPr dirty="0" spc="-60"/>
              <a:t> </a:t>
            </a:r>
            <a:r>
              <a:rPr dirty="0" spc="-505"/>
              <a:t>de</a:t>
            </a:r>
            <a:r>
              <a:rPr dirty="0" spc="-60"/>
              <a:t> </a:t>
            </a:r>
            <a:r>
              <a:rPr dirty="0" spc="-275"/>
              <a:t>modelo</a:t>
            </a:r>
            <a:r>
              <a:rPr dirty="0" spc="-60"/>
              <a:t> </a:t>
            </a:r>
            <a:r>
              <a:rPr dirty="0" spc="-509"/>
              <a:t>OSI</a:t>
            </a:r>
          </a:p>
        </p:txBody>
      </p:sp>
      <p:sp>
        <p:nvSpPr>
          <p:cNvPr id="3" name="object 3" descr=""/>
          <p:cNvSpPr/>
          <p:nvPr/>
        </p:nvSpPr>
        <p:spPr>
          <a:xfrm>
            <a:off x="1377510" y="2514931"/>
            <a:ext cx="7766684" cy="3296920"/>
          </a:xfrm>
          <a:custGeom>
            <a:avLst/>
            <a:gdLst/>
            <a:ahLst/>
            <a:cxnLst/>
            <a:rect l="l" t="t" r="r" b="b"/>
            <a:pathLst>
              <a:path w="7766684" h="3296920">
                <a:moveTo>
                  <a:pt x="7395014" y="3296784"/>
                </a:moveTo>
                <a:lnTo>
                  <a:pt x="371475" y="3296784"/>
                </a:lnTo>
                <a:lnTo>
                  <a:pt x="322646" y="3293562"/>
                </a:lnTo>
                <a:lnTo>
                  <a:pt x="275068" y="3284057"/>
                </a:lnTo>
                <a:lnTo>
                  <a:pt x="229317" y="3268507"/>
                </a:lnTo>
                <a:lnTo>
                  <a:pt x="185971" y="3247152"/>
                </a:lnTo>
                <a:lnTo>
                  <a:pt x="145607" y="3220230"/>
                </a:lnTo>
                <a:lnTo>
                  <a:pt x="108802" y="3187981"/>
                </a:lnTo>
                <a:lnTo>
                  <a:pt x="76553" y="3151177"/>
                </a:lnTo>
                <a:lnTo>
                  <a:pt x="49632" y="3110812"/>
                </a:lnTo>
                <a:lnTo>
                  <a:pt x="28276" y="3067466"/>
                </a:lnTo>
                <a:lnTo>
                  <a:pt x="12726" y="3021715"/>
                </a:lnTo>
                <a:lnTo>
                  <a:pt x="3221" y="2974137"/>
                </a:lnTo>
                <a:lnTo>
                  <a:pt x="0" y="2925309"/>
                </a:lnTo>
                <a:lnTo>
                  <a:pt x="0" y="371475"/>
                </a:lnTo>
                <a:lnTo>
                  <a:pt x="3221" y="322646"/>
                </a:lnTo>
                <a:lnTo>
                  <a:pt x="12726" y="275068"/>
                </a:lnTo>
                <a:lnTo>
                  <a:pt x="28276" y="229317"/>
                </a:lnTo>
                <a:lnTo>
                  <a:pt x="49632" y="185971"/>
                </a:lnTo>
                <a:lnTo>
                  <a:pt x="76553" y="145607"/>
                </a:lnTo>
                <a:lnTo>
                  <a:pt x="108802" y="108802"/>
                </a:lnTo>
                <a:lnTo>
                  <a:pt x="145607" y="76553"/>
                </a:lnTo>
                <a:lnTo>
                  <a:pt x="185971" y="49632"/>
                </a:lnTo>
                <a:lnTo>
                  <a:pt x="229317" y="28276"/>
                </a:lnTo>
                <a:lnTo>
                  <a:pt x="275068" y="12726"/>
                </a:lnTo>
                <a:lnTo>
                  <a:pt x="322646" y="3221"/>
                </a:lnTo>
                <a:lnTo>
                  <a:pt x="371475" y="0"/>
                </a:lnTo>
                <a:lnTo>
                  <a:pt x="7395014" y="0"/>
                </a:lnTo>
                <a:lnTo>
                  <a:pt x="7443843" y="3221"/>
                </a:lnTo>
                <a:lnTo>
                  <a:pt x="7491421" y="12726"/>
                </a:lnTo>
                <a:lnTo>
                  <a:pt x="7537172" y="28276"/>
                </a:lnTo>
                <a:lnTo>
                  <a:pt x="7580518" y="49632"/>
                </a:lnTo>
                <a:lnTo>
                  <a:pt x="7620882" y="76553"/>
                </a:lnTo>
                <a:lnTo>
                  <a:pt x="7657687" y="108802"/>
                </a:lnTo>
                <a:lnTo>
                  <a:pt x="7689936" y="145607"/>
                </a:lnTo>
                <a:lnTo>
                  <a:pt x="7716857" y="185971"/>
                </a:lnTo>
                <a:lnTo>
                  <a:pt x="7738212" y="229317"/>
                </a:lnTo>
                <a:lnTo>
                  <a:pt x="7753762" y="275068"/>
                </a:lnTo>
                <a:lnTo>
                  <a:pt x="7763268" y="322646"/>
                </a:lnTo>
                <a:lnTo>
                  <a:pt x="7766489" y="371475"/>
                </a:lnTo>
                <a:lnTo>
                  <a:pt x="7766489" y="2925309"/>
                </a:lnTo>
                <a:lnTo>
                  <a:pt x="7763268" y="2974137"/>
                </a:lnTo>
                <a:lnTo>
                  <a:pt x="7753762" y="3021715"/>
                </a:lnTo>
                <a:lnTo>
                  <a:pt x="7738212" y="3067466"/>
                </a:lnTo>
                <a:lnTo>
                  <a:pt x="7716857" y="3110812"/>
                </a:lnTo>
                <a:lnTo>
                  <a:pt x="7689936" y="3151177"/>
                </a:lnTo>
                <a:lnTo>
                  <a:pt x="7657687" y="3187981"/>
                </a:lnTo>
                <a:lnTo>
                  <a:pt x="7620882" y="3220230"/>
                </a:lnTo>
                <a:lnTo>
                  <a:pt x="7580518" y="3247152"/>
                </a:lnTo>
                <a:lnTo>
                  <a:pt x="7537172" y="3268507"/>
                </a:lnTo>
                <a:lnTo>
                  <a:pt x="7491421" y="3284057"/>
                </a:lnTo>
                <a:lnTo>
                  <a:pt x="7443843" y="3293562"/>
                </a:lnTo>
                <a:lnTo>
                  <a:pt x="7395014" y="3296784"/>
                </a:lnTo>
                <a:close/>
              </a:path>
            </a:pathLst>
          </a:custGeom>
          <a:solidFill>
            <a:srgbClr val="D8F6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5334395" y="5961515"/>
            <a:ext cx="7766684" cy="3296920"/>
          </a:xfrm>
          <a:custGeom>
            <a:avLst/>
            <a:gdLst/>
            <a:ahLst/>
            <a:cxnLst/>
            <a:rect l="l" t="t" r="r" b="b"/>
            <a:pathLst>
              <a:path w="7766684" h="3296920">
                <a:moveTo>
                  <a:pt x="7395014" y="3296784"/>
                </a:moveTo>
                <a:lnTo>
                  <a:pt x="371475" y="3296784"/>
                </a:lnTo>
                <a:lnTo>
                  <a:pt x="322646" y="3293562"/>
                </a:lnTo>
                <a:lnTo>
                  <a:pt x="275068" y="3284057"/>
                </a:lnTo>
                <a:lnTo>
                  <a:pt x="229317" y="3268507"/>
                </a:lnTo>
                <a:lnTo>
                  <a:pt x="185971" y="3247152"/>
                </a:lnTo>
                <a:lnTo>
                  <a:pt x="145607" y="3220230"/>
                </a:lnTo>
                <a:lnTo>
                  <a:pt x="108802" y="3187981"/>
                </a:lnTo>
                <a:lnTo>
                  <a:pt x="76553" y="3151177"/>
                </a:lnTo>
                <a:lnTo>
                  <a:pt x="49632" y="3110812"/>
                </a:lnTo>
                <a:lnTo>
                  <a:pt x="28276" y="3067466"/>
                </a:lnTo>
                <a:lnTo>
                  <a:pt x="12726" y="3021715"/>
                </a:lnTo>
                <a:lnTo>
                  <a:pt x="3221" y="2974137"/>
                </a:lnTo>
                <a:lnTo>
                  <a:pt x="0" y="2925309"/>
                </a:lnTo>
                <a:lnTo>
                  <a:pt x="0" y="371475"/>
                </a:lnTo>
                <a:lnTo>
                  <a:pt x="3221" y="322646"/>
                </a:lnTo>
                <a:lnTo>
                  <a:pt x="12726" y="275068"/>
                </a:lnTo>
                <a:lnTo>
                  <a:pt x="28276" y="229317"/>
                </a:lnTo>
                <a:lnTo>
                  <a:pt x="49632" y="185971"/>
                </a:lnTo>
                <a:lnTo>
                  <a:pt x="76553" y="145607"/>
                </a:lnTo>
                <a:lnTo>
                  <a:pt x="108802" y="108802"/>
                </a:lnTo>
                <a:lnTo>
                  <a:pt x="145607" y="76553"/>
                </a:lnTo>
                <a:lnTo>
                  <a:pt x="185971" y="49632"/>
                </a:lnTo>
                <a:lnTo>
                  <a:pt x="229317" y="28276"/>
                </a:lnTo>
                <a:lnTo>
                  <a:pt x="275068" y="12726"/>
                </a:lnTo>
                <a:lnTo>
                  <a:pt x="322646" y="3221"/>
                </a:lnTo>
                <a:lnTo>
                  <a:pt x="371475" y="0"/>
                </a:lnTo>
                <a:lnTo>
                  <a:pt x="7395014" y="0"/>
                </a:lnTo>
                <a:lnTo>
                  <a:pt x="7443843" y="3221"/>
                </a:lnTo>
                <a:lnTo>
                  <a:pt x="7491421" y="12726"/>
                </a:lnTo>
                <a:lnTo>
                  <a:pt x="7537172" y="28276"/>
                </a:lnTo>
                <a:lnTo>
                  <a:pt x="7580518" y="49632"/>
                </a:lnTo>
                <a:lnTo>
                  <a:pt x="7620882" y="76553"/>
                </a:lnTo>
                <a:lnTo>
                  <a:pt x="7657687" y="108802"/>
                </a:lnTo>
                <a:lnTo>
                  <a:pt x="7689936" y="145607"/>
                </a:lnTo>
                <a:lnTo>
                  <a:pt x="7716857" y="185971"/>
                </a:lnTo>
                <a:lnTo>
                  <a:pt x="7738212" y="229317"/>
                </a:lnTo>
                <a:lnTo>
                  <a:pt x="7753762" y="275068"/>
                </a:lnTo>
                <a:lnTo>
                  <a:pt x="7763268" y="322646"/>
                </a:lnTo>
                <a:lnTo>
                  <a:pt x="7766489" y="371475"/>
                </a:lnTo>
                <a:lnTo>
                  <a:pt x="7766489" y="2925309"/>
                </a:lnTo>
                <a:lnTo>
                  <a:pt x="7763268" y="2974137"/>
                </a:lnTo>
                <a:lnTo>
                  <a:pt x="7753762" y="3021715"/>
                </a:lnTo>
                <a:lnTo>
                  <a:pt x="7738212" y="3067466"/>
                </a:lnTo>
                <a:lnTo>
                  <a:pt x="7716857" y="3110812"/>
                </a:lnTo>
                <a:lnTo>
                  <a:pt x="7689936" y="3151177"/>
                </a:lnTo>
                <a:lnTo>
                  <a:pt x="7657687" y="3187981"/>
                </a:lnTo>
                <a:lnTo>
                  <a:pt x="7620882" y="3220230"/>
                </a:lnTo>
                <a:lnTo>
                  <a:pt x="7580518" y="3247152"/>
                </a:lnTo>
                <a:lnTo>
                  <a:pt x="7537172" y="3268507"/>
                </a:lnTo>
                <a:lnTo>
                  <a:pt x="7491421" y="3284057"/>
                </a:lnTo>
                <a:lnTo>
                  <a:pt x="7443843" y="3293562"/>
                </a:lnTo>
                <a:lnTo>
                  <a:pt x="7395014" y="3296784"/>
                </a:lnTo>
                <a:close/>
              </a:path>
            </a:pathLst>
          </a:custGeom>
          <a:solidFill>
            <a:srgbClr val="D8F6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9327783" y="2514931"/>
            <a:ext cx="7766684" cy="3296920"/>
          </a:xfrm>
          <a:custGeom>
            <a:avLst/>
            <a:gdLst/>
            <a:ahLst/>
            <a:cxnLst/>
            <a:rect l="l" t="t" r="r" b="b"/>
            <a:pathLst>
              <a:path w="7766684" h="3296920">
                <a:moveTo>
                  <a:pt x="7395014" y="3296784"/>
                </a:moveTo>
                <a:lnTo>
                  <a:pt x="371475" y="3296784"/>
                </a:lnTo>
                <a:lnTo>
                  <a:pt x="322646" y="3293562"/>
                </a:lnTo>
                <a:lnTo>
                  <a:pt x="275068" y="3284057"/>
                </a:lnTo>
                <a:lnTo>
                  <a:pt x="229317" y="3268507"/>
                </a:lnTo>
                <a:lnTo>
                  <a:pt x="185971" y="3247152"/>
                </a:lnTo>
                <a:lnTo>
                  <a:pt x="145607" y="3220230"/>
                </a:lnTo>
                <a:lnTo>
                  <a:pt x="108802" y="3187981"/>
                </a:lnTo>
                <a:lnTo>
                  <a:pt x="76553" y="3151177"/>
                </a:lnTo>
                <a:lnTo>
                  <a:pt x="49632" y="3110812"/>
                </a:lnTo>
                <a:lnTo>
                  <a:pt x="28276" y="3067466"/>
                </a:lnTo>
                <a:lnTo>
                  <a:pt x="12726" y="3021715"/>
                </a:lnTo>
                <a:lnTo>
                  <a:pt x="3221" y="2974137"/>
                </a:lnTo>
                <a:lnTo>
                  <a:pt x="0" y="2925309"/>
                </a:lnTo>
                <a:lnTo>
                  <a:pt x="0" y="371475"/>
                </a:lnTo>
                <a:lnTo>
                  <a:pt x="3221" y="322646"/>
                </a:lnTo>
                <a:lnTo>
                  <a:pt x="12726" y="275068"/>
                </a:lnTo>
                <a:lnTo>
                  <a:pt x="28276" y="229317"/>
                </a:lnTo>
                <a:lnTo>
                  <a:pt x="49632" y="185971"/>
                </a:lnTo>
                <a:lnTo>
                  <a:pt x="76553" y="145607"/>
                </a:lnTo>
                <a:lnTo>
                  <a:pt x="108802" y="108802"/>
                </a:lnTo>
                <a:lnTo>
                  <a:pt x="145607" y="76553"/>
                </a:lnTo>
                <a:lnTo>
                  <a:pt x="185971" y="49632"/>
                </a:lnTo>
                <a:lnTo>
                  <a:pt x="229317" y="28276"/>
                </a:lnTo>
                <a:lnTo>
                  <a:pt x="275068" y="12726"/>
                </a:lnTo>
                <a:lnTo>
                  <a:pt x="322646" y="3221"/>
                </a:lnTo>
                <a:lnTo>
                  <a:pt x="371475" y="0"/>
                </a:lnTo>
                <a:lnTo>
                  <a:pt x="7395014" y="0"/>
                </a:lnTo>
                <a:lnTo>
                  <a:pt x="7443843" y="3221"/>
                </a:lnTo>
                <a:lnTo>
                  <a:pt x="7491421" y="12726"/>
                </a:lnTo>
                <a:lnTo>
                  <a:pt x="7537172" y="28276"/>
                </a:lnTo>
                <a:lnTo>
                  <a:pt x="7580518" y="49632"/>
                </a:lnTo>
                <a:lnTo>
                  <a:pt x="7620882" y="76553"/>
                </a:lnTo>
                <a:lnTo>
                  <a:pt x="7657687" y="108802"/>
                </a:lnTo>
                <a:lnTo>
                  <a:pt x="7689936" y="145607"/>
                </a:lnTo>
                <a:lnTo>
                  <a:pt x="7716857" y="185971"/>
                </a:lnTo>
                <a:lnTo>
                  <a:pt x="7738212" y="229317"/>
                </a:lnTo>
                <a:lnTo>
                  <a:pt x="7753762" y="275068"/>
                </a:lnTo>
                <a:lnTo>
                  <a:pt x="7763268" y="322646"/>
                </a:lnTo>
                <a:lnTo>
                  <a:pt x="7766489" y="371475"/>
                </a:lnTo>
                <a:lnTo>
                  <a:pt x="7766489" y="2925309"/>
                </a:lnTo>
                <a:lnTo>
                  <a:pt x="7763268" y="2974137"/>
                </a:lnTo>
                <a:lnTo>
                  <a:pt x="7753762" y="3021715"/>
                </a:lnTo>
                <a:lnTo>
                  <a:pt x="7738212" y="3067466"/>
                </a:lnTo>
                <a:lnTo>
                  <a:pt x="7716857" y="3110812"/>
                </a:lnTo>
                <a:lnTo>
                  <a:pt x="7689936" y="3151177"/>
                </a:lnTo>
                <a:lnTo>
                  <a:pt x="7657687" y="3187981"/>
                </a:lnTo>
                <a:lnTo>
                  <a:pt x="7620882" y="3220230"/>
                </a:lnTo>
                <a:lnTo>
                  <a:pt x="7580518" y="3247152"/>
                </a:lnTo>
                <a:lnTo>
                  <a:pt x="7537172" y="3268507"/>
                </a:lnTo>
                <a:lnTo>
                  <a:pt x="7491421" y="3284057"/>
                </a:lnTo>
                <a:lnTo>
                  <a:pt x="7443843" y="3293562"/>
                </a:lnTo>
                <a:lnTo>
                  <a:pt x="7395014" y="3296784"/>
                </a:lnTo>
                <a:close/>
              </a:path>
            </a:pathLst>
          </a:custGeom>
          <a:solidFill>
            <a:srgbClr val="D8F6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 txBox="1"/>
          <p:nvPr/>
        </p:nvSpPr>
        <p:spPr>
          <a:xfrm>
            <a:off x="1654856" y="3406615"/>
            <a:ext cx="7359650" cy="178752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12700" marR="5080" indent="-635">
              <a:lnSpc>
                <a:spcPct val="107600"/>
              </a:lnSpc>
              <a:spcBef>
                <a:spcPts val="90"/>
              </a:spcBef>
            </a:pPr>
            <a:r>
              <a:rPr dirty="0" sz="2150">
                <a:latin typeface="Arial MT"/>
                <a:cs typeface="Arial MT"/>
              </a:rPr>
              <a:t>En</a:t>
            </a:r>
            <a:r>
              <a:rPr dirty="0" sz="2150" spc="-8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capa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80">
                <a:latin typeface="Arial MT"/>
                <a:cs typeface="Arial MT"/>
              </a:rPr>
              <a:t>red</a:t>
            </a:r>
            <a:r>
              <a:rPr dirty="0" sz="2150" spc="-80">
                <a:latin typeface="Tahoma"/>
                <a:cs typeface="Tahoma"/>
              </a:rPr>
              <a:t>,</a:t>
            </a:r>
            <a:r>
              <a:rPr dirty="0" sz="2150" spc="-90">
                <a:latin typeface="Tahoma"/>
                <a:cs typeface="Tahoma"/>
              </a:rPr>
              <a:t> </a:t>
            </a:r>
            <a:r>
              <a:rPr dirty="0" sz="2150" spc="-20">
                <a:latin typeface="Arial MT"/>
                <a:cs typeface="Arial MT"/>
              </a:rPr>
              <a:t>el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enfoque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 spc="-190">
                <a:latin typeface="Arial MT"/>
                <a:cs typeface="Arial MT"/>
              </a:rPr>
              <a:t>se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80">
                <a:latin typeface="Arial MT"/>
                <a:cs typeface="Arial MT"/>
              </a:rPr>
              <a:t>expande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desde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un</a:t>
            </a:r>
            <a:r>
              <a:rPr dirty="0" sz="2150" spc="-30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enlace </a:t>
            </a:r>
            <a:r>
              <a:rPr dirty="0" sz="2150">
                <a:latin typeface="Arial MT"/>
                <a:cs typeface="Arial MT"/>
              </a:rPr>
              <a:t>punto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a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punto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para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 spc="60">
                <a:latin typeface="Arial MT"/>
                <a:cs typeface="Arial MT"/>
              </a:rPr>
              <a:t>incluir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muchos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50">
                <a:latin typeface="Arial MT"/>
                <a:cs typeface="Arial MT"/>
              </a:rPr>
              <a:t>nodos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interconectados </a:t>
            </a:r>
            <a:r>
              <a:rPr dirty="0" sz="2150">
                <a:latin typeface="Arial MT"/>
                <a:cs typeface="Arial MT"/>
              </a:rPr>
              <a:t>dentro</a:t>
            </a:r>
            <a:r>
              <a:rPr dirty="0" sz="2150" spc="-12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una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60">
                <a:latin typeface="Arial MT"/>
                <a:cs typeface="Arial MT"/>
              </a:rPr>
              <a:t>red</a:t>
            </a:r>
            <a:r>
              <a:rPr dirty="0" sz="2150" spc="-60">
                <a:latin typeface="Tahoma"/>
                <a:cs typeface="Tahoma"/>
              </a:rPr>
              <a:t>.</a:t>
            </a:r>
            <a:r>
              <a:rPr dirty="0" sz="2150" spc="-110">
                <a:latin typeface="Tahoma"/>
                <a:cs typeface="Tahoma"/>
              </a:rPr>
              <a:t> </a:t>
            </a:r>
            <a:r>
              <a:rPr dirty="0" sz="2150" spc="-45">
                <a:latin typeface="Arial MT"/>
                <a:cs typeface="Arial MT"/>
              </a:rPr>
              <a:t>Los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dispositivos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capa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red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operan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con </a:t>
            </a:r>
            <a:r>
              <a:rPr dirty="0" sz="2150" spc="-80">
                <a:latin typeface="Arial MT"/>
                <a:cs typeface="Arial MT"/>
              </a:rPr>
              <a:t>paquetes</a:t>
            </a:r>
            <a:r>
              <a:rPr dirty="0" sz="2150" spc="-7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y</a:t>
            </a:r>
            <a:r>
              <a:rPr dirty="0" sz="2150" spc="-114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son</a:t>
            </a:r>
            <a:r>
              <a:rPr dirty="0" sz="2150" spc="-65">
                <a:latin typeface="Arial MT"/>
                <a:cs typeface="Arial MT"/>
              </a:rPr>
              <a:t> responsables</a:t>
            </a:r>
            <a:r>
              <a:rPr dirty="0" sz="2150" spc="-6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45">
                <a:latin typeface="Arial MT"/>
                <a:cs typeface="Arial MT"/>
              </a:rPr>
              <a:t>enrutar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el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 spc="60">
                <a:latin typeface="Arial MT"/>
                <a:cs typeface="Arial MT"/>
              </a:rPr>
              <a:t>tr</a:t>
            </a:r>
            <a:r>
              <a:rPr dirty="0" sz="1900" spc="60">
                <a:latin typeface="Arial MT"/>
                <a:cs typeface="Arial MT"/>
              </a:rPr>
              <a:t>á</a:t>
            </a:r>
            <a:r>
              <a:rPr dirty="0" sz="2150" spc="60">
                <a:latin typeface="Arial MT"/>
                <a:cs typeface="Arial MT"/>
              </a:rPr>
              <a:t>fico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a</a:t>
            </a:r>
            <a:r>
              <a:rPr dirty="0" sz="2150" spc="-6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su</a:t>
            </a:r>
            <a:r>
              <a:rPr dirty="0" sz="2150" spc="-6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destino </a:t>
            </a:r>
            <a:r>
              <a:rPr dirty="0" sz="2150" spc="-35">
                <a:latin typeface="Arial MT"/>
                <a:cs typeface="Arial MT"/>
              </a:rPr>
              <a:t>en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funci</a:t>
            </a:r>
            <a:r>
              <a:rPr dirty="0" sz="1900">
                <a:latin typeface="Arial MT"/>
                <a:cs typeface="Arial M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las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40">
                <a:latin typeface="Arial MT"/>
                <a:cs typeface="Arial MT"/>
              </a:rPr>
              <a:t>direcciones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IP</a:t>
            </a:r>
            <a:r>
              <a:rPr dirty="0" sz="2150" spc="-25">
                <a:latin typeface="Tahoma"/>
                <a:cs typeface="Tahoma"/>
              </a:rPr>
              <a:t>.</a:t>
            </a:r>
            <a:endParaRPr sz="2150">
              <a:latin typeface="Tahoma"/>
              <a:cs typeface="Tahoma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9721789" y="3138134"/>
            <a:ext cx="7100570" cy="24923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12700" marR="5080" indent="-635">
              <a:lnSpc>
                <a:spcPct val="107600"/>
              </a:lnSpc>
              <a:spcBef>
                <a:spcPts val="90"/>
              </a:spcBef>
            </a:pP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150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capa</a:t>
            </a:r>
            <a:r>
              <a:rPr dirty="0" sz="2150" spc="-8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80">
                <a:latin typeface="Arial MT"/>
                <a:cs typeface="Arial MT"/>
              </a:rPr>
              <a:t>enlace</a:t>
            </a:r>
            <a:r>
              <a:rPr dirty="0" sz="2150" spc="-7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datos</a:t>
            </a:r>
            <a:r>
              <a:rPr dirty="0" sz="2150" spc="-13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rompe</a:t>
            </a:r>
            <a:r>
              <a:rPr dirty="0" sz="2150" spc="-12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los</a:t>
            </a:r>
            <a:r>
              <a:rPr dirty="0" sz="2150" spc="-70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datos</a:t>
            </a:r>
            <a:r>
              <a:rPr dirty="0" sz="2150" spc="-75">
                <a:latin typeface="Arial MT"/>
                <a:cs typeface="Arial MT"/>
              </a:rPr>
              <a:t> </a:t>
            </a:r>
            <a:r>
              <a:rPr dirty="0" sz="2150" spc="-100">
                <a:latin typeface="Arial MT"/>
                <a:cs typeface="Arial MT"/>
              </a:rPr>
              <a:t>que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 spc="-190">
                <a:latin typeface="Arial MT"/>
                <a:cs typeface="Arial MT"/>
              </a:rPr>
              <a:t>se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van</a:t>
            </a:r>
            <a:r>
              <a:rPr dirty="0" sz="2150" spc="-70">
                <a:latin typeface="Arial MT"/>
                <a:cs typeface="Arial MT"/>
              </a:rPr>
              <a:t> </a:t>
            </a:r>
            <a:r>
              <a:rPr dirty="0" sz="2150" spc="-50">
                <a:latin typeface="Arial MT"/>
                <a:cs typeface="Arial MT"/>
              </a:rPr>
              <a:t>a </a:t>
            </a:r>
            <a:r>
              <a:rPr dirty="0" sz="2150" spc="80">
                <a:latin typeface="Arial MT"/>
                <a:cs typeface="Arial MT"/>
              </a:rPr>
              <a:t>transmitir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35">
                <a:latin typeface="Arial MT"/>
                <a:cs typeface="Arial MT"/>
              </a:rPr>
              <a:t>en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tramas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para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su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transmisi</a:t>
            </a:r>
            <a:r>
              <a:rPr dirty="0" sz="1900">
                <a:latin typeface="Arial MT"/>
                <a:cs typeface="Arial M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35">
                <a:latin typeface="Arial MT"/>
                <a:cs typeface="Arial MT"/>
              </a:rPr>
              <a:t>en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capa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f</a:t>
            </a:r>
            <a:r>
              <a:rPr dirty="0" sz="1900" spc="-10">
                <a:latin typeface="Arial MT"/>
                <a:cs typeface="Arial MT"/>
              </a:rPr>
              <a:t>í</a:t>
            </a:r>
            <a:r>
              <a:rPr dirty="0" sz="2150" spc="-10">
                <a:latin typeface="Arial MT"/>
                <a:cs typeface="Arial MT"/>
              </a:rPr>
              <a:t>sica</a:t>
            </a:r>
            <a:r>
              <a:rPr dirty="0" sz="2150" spc="-10">
                <a:latin typeface="Tahoma"/>
                <a:cs typeface="Tahoma"/>
              </a:rPr>
              <a:t>. </a:t>
            </a:r>
            <a:r>
              <a:rPr dirty="0" sz="2150" spc="-10">
                <a:latin typeface="Arial MT"/>
                <a:cs typeface="Arial MT"/>
              </a:rPr>
              <a:t>Tambi</a:t>
            </a:r>
            <a:r>
              <a:rPr dirty="0" sz="1900" spc="-10">
                <a:latin typeface="Arial MT"/>
                <a:cs typeface="Arial MT"/>
              </a:rPr>
              <a:t>é</a:t>
            </a:r>
            <a:r>
              <a:rPr dirty="0" sz="2150" spc="-10">
                <a:latin typeface="Arial MT"/>
                <a:cs typeface="Arial MT"/>
              </a:rPr>
              <a:t>n</a:t>
            </a:r>
            <a:r>
              <a:rPr dirty="0" sz="2150" spc="-2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administra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55">
                <a:latin typeface="Arial MT"/>
                <a:cs typeface="Arial MT"/>
              </a:rPr>
              <a:t>conexiones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entre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75">
                <a:latin typeface="Arial MT"/>
                <a:cs typeface="Arial MT"/>
              </a:rPr>
              <a:t>dos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50">
                <a:latin typeface="Arial MT"/>
                <a:cs typeface="Arial MT"/>
              </a:rPr>
              <a:t>nodos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diferentes</a:t>
            </a:r>
            <a:r>
              <a:rPr dirty="0" sz="2150" spc="-25">
                <a:latin typeface="Tahoma"/>
                <a:cs typeface="Tahoma"/>
              </a:rPr>
              <a:t>, </a:t>
            </a:r>
            <a:r>
              <a:rPr dirty="0" sz="2150">
                <a:latin typeface="Arial MT"/>
                <a:cs typeface="Arial MT"/>
              </a:rPr>
              <a:t>incluida</a:t>
            </a:r>
            <a:r>
              <a:rPr dirty="0" sz="2150" spc="2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2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configuraci</a:t>
            </a:r>
            <a:r>
              <a:rPr dirty="0" sz="1900">
                <a:latin typeface="Arial MT"/>
                <a:cs typeface="Arial M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2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2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20">
                <a:latin typeface="Arial MT"/>
                <a:cs typeface="Arial MT"/>
              </a:rPr>
              <a:t> </a:t>
            </a:r>
            <a:r>
              <a:rPr dirty="0" sz="2150" spc="-35">
                <a:latin typeface="Arial MT"/>
                <a:cs typeface="Arial MT"/>
              </a:rPr>
              <a:t>conexi</a:t>
            </a:r>
            <a:r>
              <a:rPr dirty="0" sz="1900" spc="-35">
                <a:latin typeface="Arial MT"/>
                <a:cs typeface="Arial MT"/>
              </a:rPr>
              <a:t>ó</a:t>
            </a:r>
            <a:r>
              <a:rPr dirty="0" sz="2150" spc="-35">
                <a:latin typeface="Arial MT"/>
                <a:cs typeface="Arial MT"/>
              </a:rPr>
              <a:t>n</a:t>
            </a:r>
            <a:r>
              <a:rPr dirty="0" sz="2150" spc="-35">
                <a:latin typeface="Tahoma"/>
                <a:cs typeface="Tahoma"/>
              </a:rPr>
              <a:t>,</a:t>
            </a:r>
            <a:r>
              <a:rPr dirty="0" sz="2150" spc="-60">
                <a:latin typeface="Tahoma"/>
                <a:cs typeface="Tahoma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2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identificaci</a:t>
            </a:r>
            <a:r>
              <a:rPr dirty="0" sz="1900">
                <a:latin typeface="Arial MT"/>
                <a:cs typeface="Arial M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20">
                <a:latin typeface="Arial MT"/>
                <a:cs typeface="Arial MT"/>
              </a:rPr>
              <a:t> </a:t>
            </a:r>
            <a:r>
              <a:rPr dirty="0" sz="2150" spc="-50">
                <a:latin typeface="Arial MT"/>
                <a:cs typeface="Arial MT"/>
              </a:rPr>
              <a:t>y </a:t>
            </a:r>
            <a:r>
              <a:rPr dirty="0" sz="2150">
                <a:latin typeface="Arial MT"/>
                <a:cs typeface="Arial MT"/>
              </a:rPr>
              <a:t>correcci</a:t>
            </a:r>
            <a:r>
              <a:rPr dirty="0" sz="1900">
                <a:latin typeface="Arial MT"/>
                <a:cs typeface="Arial M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cualquier </a:t>
            </a:r>
            <a:r>
              <a:rPr dirty="0" sz="2150" spc="60">
                <a:latin typeface="Arial MT"/>
                <a:cs typeface="Arial MT"/>
              </a:rPr>
              <a:t>error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65">
                <a:latin typeface="Arial MT"/>
                <a:cs typeface="Arial MT"/>
              </a:rPr>
              <a:t>bit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100">
                <a:latin typeface="Arial MT"/>
                <a:cs typeface="Arial MT"/>
              </a:rPr>
              <a:t>que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ocurra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35">
                <a:latin typeface="Arial MT"/>
                <a:cs typeface="Arial MT"/>
              </a:rPr>
              <a:t>en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capa </a:t>
            </a:r>
            <a:r>
              <a:rPr dirty="0" sz="2150">
                <a:latin typeface="Arial MT"/>
                <a:cs typeface="Arial MT"/>
              </a:rPr>
              <a:t>f</a:t>
            </a:r>
            <a:r>
              <a:rPr dirty="0" sz="1900">
                <a:latin typeface="Arial MT"/>
                <a:cs typeface="Arial MT"/>
              </a:rPr>
              <a:t>í</a:t>
            </a:r>
            <a:r>
              <a:rPr dirty="0" sz="2150">
                <a:latin typeface="Arial MT"/>
                <a:cs typeface="Arial MT"/>
              </a:rPr>
              <a:t>sica</a:t>
            </a:r>
            <a:r>
              <a:rPr dirty="0" sz="2150" spc="-3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y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terminaci</a:t>
            </a:r>
            <a:r>
              <a:rPr dirty="0" sz="1900">
                <a:latin typeface="Arial MT"/>
                <a:cs typeface="Arial M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conexi</a:t>
            </a:r>
            <a:r>
              <a:rPr dirty="0" sz="1900">
                <a:latin typeface="Arial MT"/>
                <a:cs typeface="Arial MT"/>
              </a:rPr>
              <a:t>ó</a:t>
            </a:r>
            <a:r>
              <a:rPr dirty="0" sz="2150">
                <a:latin typeface="Arial MT"/>
                <a:cs typeface="Arial MT"/>
              </a:rPr>
              <a:t>n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una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 spc="-125">
                <a:latin typeface="Arial MT"/>
                <a:cs typeface="Arial MT"/>
              </a:rPr>
              <a:t>vez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100">
                <a:latin typeface="Arial MT"/>
                <a:cs typeface="Arial MT"/>
              </a:rPr>
              <a:t>que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se </a:t>
            </a:r>
            <a:r>
              <a:rPr dirty="0" sz="2150" spc="-40">
                <a:latin typeface="Arial MT"/>
                <a:cs typeface="Arial MT"/>
              </a:rPr>
              <a:t>complete</a:t>
            </a:r>
            <a:r>
              <a:rPr dirty="0" sz="2150" spc="-6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60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sesi</a:t>
            </a:r>
            <a:r>
              <a:rPr dirty="0" sz="1900" spc="-10">
                <a:latin typeface="Arial MT"/>
                <a:cs typeface="Arial MT"/>
              </a:rPr>
              <a:t>ó</a:t>
            </a:r>
            <a:r>
              <a:rPr dirty="0" sz="2150" spc="-10">
                <a:latin typeface="Arial MT"/>
                <a:cs typeface="Arial MT"/>
              </a:rPr>
              <a:t>n</a:t>
            </a:r>
            <a:r>
              <a:rPr dirty="0" sz="2150" spc="-10">
                <a:latin typeface="Tahoma"/>
                <a:cs typeface="Tahoma"/>
              </a:rPr>
              <a:t>.</a:t>
            </a:r>
            <a:endParaRPr sz="2150">
              <a:latin typeface="Tahoma"/>
              <a:cs typeface="Tahoma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4098801" y="2594528"/>
            <a:ext cx="11317605" cy="438784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6595745" algn="l"/>
              </a:tabLst>
            </a:pPr>
            <a:r>
              <a:rPr dirty="0" sz="2700" spc="185" b="1">
                <a:latin typeface="Tahoma"/>
                <a:cs typeface="Tahoma"/>
              </a:rPr>
              <a:t>3</a:t>
            </a:r>
            <a:r>
              <a:rPr dirty="0" sz="500" spc="195" b="1">
                <a:latin typeface="Arial"/>
                <a:cs typeface="Arial"/>
              </a:rPr>
              <a:t>.</a:t>
            </a:r>
            <a:r>
              <a:rPr dirty="0" sz="500" spc="204" b="1">
                <a:latin typeface="Arial"/>
                <a:cs typeface="Arial"/>
              </a:rPr>
              <a:t>  </a:t>
            </a:r>
            <a:r>
              <a:rPr dirty="0" sz="2700" b="1">
                <a:latin typeface="Tahoma"/>
                <a:cs typeface="Tahoma"/>
              </a:rPr>
              <a:t>La</a:t>
            </a:r>
            <a:r>
              <a:rPr dirty="0" sz="2700" spc="-60" b="1">
                <a:latin typeface="Tahoma"/>
                <a:cs typeface="Tahoma"/>
              </a:rPr>
              <a:t> </a:t>
            </a:r>
            <a:r>
              <a:rPr dirty="0" sz="2700" spc="-85" b="1">
                <a:latin typeface="Tahoma"/>
                <a:cs typeface="Tahoma"/>
              </a:rPr>
              <a:t>capa</a:t>
            </a:r>
            <a:r>
              <a:rPr dirty="0" sz="2700" spc="-60" b="1">
                <a:latin typeface="Tahoma"/>
                <a:cs typeface="Tahoma"/>
              </a:rPr>
              <a:t> </a:t>
            </a:r>
            <a:r>
              <a:rPr dirty="0" sz="2700" spc="-204" b="1">
                <a:latin typeface="Tahoma"/>
                <a:cs typeface="Tahoma"/>
              </a:rPr>
              <a:t>de</a:t>
            </a:r>
            <a:r>
              <a:rPr dirty="0" sz="2700" spc="-30" b="1">
                <a:latin typeface="Tahoma"/>
                <a:cs typeface="Tahoma"/>
              </a:rPr>
              <a:t> </a:t>
            </a:r>
            <a:r>
              <a:rPr dirty="0" sz="2700" spc="-25" b="1">
                <a:latin typeface="Tahoma"/>
                <a:cs typeface="Tahoma"/>
              </a:rPr>
              <a:t>red</a:t>
            </a:r>
            <a:r>
              <a:rPr dirty="0" sz="2700" b="1">
                <a:latin typeface="Tahoma"/>
                <a:cs typeface="Tahoma"/>
              </a:rPr>
              <a:t>	</a:t>
            </a:r>
            <a:r>
              <a:rPr dirty="0" sz="2700" spc="210" b="1">
                <a:latin typeface="Tahoma"/>
                <a:cs typeface="Tahoma"/>
              </a:rPr>
              <a:t>2</a:t>
            </a:r>
            <a:r>
              <a:rPr dirty="0" sz="500" spc="220" b="1">
                <a:latin typeface="Arial"/>
                <a:cs typeface="Arial"/>
              </a:rPr>
              <a:t>.</a:t>
            </a:r>
            <a:r>
              <a:rPr dirty="0" sz="500" spc="200" b="1">
                <a:latin typeface="Arial"/>
                <a:cs typeface="Arial"/>
              </a:rPr>
              <a:t>  </a:t>
            </a:r>
            <a:r>
              <a:rPr dirty="0" sz="2700" b="1">
                <a:latin typeface="Tahoma"/>
                <a:cs typeface="Tahoma"/>
              </a:rPr>
              <a:t>La</a:t>
            </a:r>
            <a:r>
              <a:rPr dirty="0" sz="2700" spc="-55" b="1">
                <a:latin typeface="Tahoma"/>
                <a:cs typeface="Tahoma"/>
              </a:rPr>
              <a:t> </a:t>
            </a:r>
            <a:r>
              <a:rPr dirty="0" sz="2700" spc="-85" b="1">
                <a:latin typeface="Tahoma"/>
                <a:cs typeface="Tahoma"/>
              </a:rPr>
              <a:t>capa</a:t>
            </a:r>
            <a:r>
              <a:rPr dirty="0" sz="2700" spc="-55" b="1">
                <a:latin typeface="Tahoma"/>
                <a:cs typeface="Tahoma"/>
              </a:rPr>
              <a:t> </a:t>
            </a:r>
            <a:r>
              <a:rPr dirty="0" sz="2700" spc="-204" b="1">
                <a:latin typeface="Tahoma"/>
                <a:cs typeface="Tahoma"/>
              </a:rPr>
              <a:t>de</a:t>
            </a:r>
            <a:r>
              <a:rPr dirty="0" sz="2700" spc="-30" b="1">
                <a:latin typeface="Tahoma"/>
                <a:cs typeface="Tahoma"/>
              </a:rPr>
              <a:t> </a:t>
            </a:r>
            <a:r>
              <a:rPr dirty="0" sz="2700" spc="-114" b="1">
                <a:latin typeface="Tahoma"/>
                <a:cs typeface="Tahoma"/>
              </a:rPr>
              <a:t>enlace</a:t>
            </a:r>
            <a:r>
              <a:rPr dirty="0" sz="2700" spc="-55" b="1">
                <a:latin typeface="Tahoma"/>
                <a:cs typeface="Tahoma"/>
              </a:rPr>
              <a:t> </a:t>
            </a:r>
            <a:r>
              <a:rPr dirty="0" sz="2700" spc="-204" b="1">
                <a:latin typeface="Tahoma"/>
                <a:cs typeface="Tahoma"/>
              </a:rPr>
              <a:t>de</a:t>
            </a:r>
            <a:r>
              <a:rPr dirty="0" sz="2700" spc="-30" b="1">
                <a:latin typeface="Tahoma"/>
                <a:cs typeface="Tahoma"/>
              </a:rPr>
              <a:t> </a:t>
            </a:r>
            <a:r>
              <a:rPr dirty="0" sz="2700" spc="-25" b="1">
                <a:latin typeface="Tahoma"/>
                <a:cs typeface="Tahoma"/>
              </a:rPr>
              <a:t>datos</a:t>
            </a:r>
            <a:endParaRPr sz="2700">
              <a:latin typeface="Tahoma"/>
              <a:cs typeface="Tahoma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5598108" y="5980269"/>
            <a:ext cx="7239634" cy="275272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2298065">
              <a:lnSpc>
                <a:spcPct val="100000"/>
              </a:lnSpc>
              <a:spcBef>
                <a:spcPts val="110"/>
              </a:spcBef>
            </a:pPr>
            <a:r>
              <a:rPr dirty="0" sz="2700" spc="-5" b="1">
                <a:latin typeface="Tahoma"/>
                <a:cs typeface="Tahoma"/>
              </a:rPr>
              <a:t>1</a:t>
            </a:r>
            <a:r>
              <a:rPr dirty="0" sz="500" spc="5" b="1">
                <a:latin typeface="Arial"/>
                <a:cs typeface="Arial"/>
              </a:rPr>
              <a:t>.</a:t>
            </a:r>
            <a:r>
              <a:rPr dirty="0" sz="500" spc="204" b="1">
                <a:latin typeface="Arial"/>
                <a:cs typeface="Arial"/>
              </a:rPr>
              <a:t>  </a:t>
            </a:r>
            <a:r>
              <a:rPr dirty="0" sz="2700" b="1">
                <a:latin typeface="Tahoma"/>
                <a:cs typeface="Tahoma"/>
              </a:rPr>
              <a:t>La</a:t>
            </a:r>
            <a:r>
              <a:rPr dirty="0" sz="2700" spc="-95" b="1">
                <a:latin typeface="Tahoma"/>
                <a:cs typeface="Tahoma"/>
              </a:rPr>
              <a:t> </a:t>
            </a:r>
            <a:r>
              <a:rPr dirty="0" sz="2700" spc="-85" b="1">
                <a:latin typeface="Tahoma"/>
                <a:cs typeface="Tahoma"/>
              </a:rPr>
              <a:t>capa</a:t>
            </a:r>
            <a:r>
              <a:rPr dirty="0" sz="2700" spc="-90" b="1">
                <a:latin typeface="Tahoma"/>
                <a:cs typeface="Tahoma"/>
              </a:rPr>
              <a:t> </a:t>
            </a:r>
            <a:r>
              <a:rPr dirty="0" sz="2700" spc="-10" b="1">
                <a:latin typeface="Tahoma"/>
                <a:cs typeface="Tahoma"/>
              </a:rPr>
              <a:t>f</a:t>
            </a:r>
            <a:r>
              <a:rPr dirty="0" sz="2400" spc="-10" b="1">
                <a:latin typeface="Verdana"/>
                <a:cs typeface="Verdana"/>
              </a:rPr>
              <a:t>í</a:t>
            </a:r>
            <a:r>
              <a:rPr dirty="0" sz="2700" spc="-10" b="1">
                <a:latin typeface="Tahoma"/>
                <a:cs typeface="Tahoma"/>
              </a:rPr>
              <a:t>sica</a:t>
            </a:r>
            <a:endParaRPr sz="2700">
              <a:latin typeface="Tahoma"/>
              <a:cs typeface="Tahoma"/>
            </a:endParaRPr>
          </a:p>
          <a:p>
            <a:pPr algn="ctr" marL="12700" marR="5080" indent="-635">
              <a:lnSpc>
                <a:spcPct val="107600"/>
              </a:lnSpc>
              <a:spcBef>
                <a:spcPts val="1565"/>
              </a:spcBef>
            </a:pP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95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capa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f</a:t>
            </a:r>
            <a:r>
              <a:rPr dirty="0" sz="1900">
                <a:latin typeface="Arial MT"/>
                <a:cs typeface="Arial MT"/>
              </a:rPr>
              <a:t>í</a:t>
            </a:r>
            <a:r>
              <a:rPr dirty="0" sz="2150">
                <a:latin typeface="Arial MT"/>
                <a:cs typeface="Arial MT"/>
              </a:rPr>
              <a:t>sica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 spc="-190">
                <a:latin typeface="Arial MT"/>
                <a:cs typeface="Arial MT"/>
              </a:rPr>
              <a:t>es</a:t>
            </a:r>
            <a:r>
              <a:rPr dirty="0" sz="2150" spc="-5">
                <a:latin typeface="Arial MT"/>
                <a:cs typeface="Arial MT"/>
              </a:rPr>
              <a:t> </a:t>
            </a:r>
            <a:r>
              <a:rPr dirty="0" sz="2150" spc="-65">
                <a:latin typeface="Arial MT"/>
                <a:cs typeface="Arial MT"/>
              </a:rPr>
              <a:t>donde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el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flujo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bits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sin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procesar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se </a:t>
            </a:r>
            <a:r>
              <a:rPr dirty="0" sz="2150">
                <a:latin typeface="Arial MT"/>
                <a:cs typeface="Arial MT"/>
              </a:rPr>
              <a:t>transmite</a:t>
            </a:r>
            <a:r>
              <a:rPr dirty="0" sz="2150" spc="-20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f</a:t>
            </a:r>
            <a:r>
              <a:rPr dirty="0" sz="1900" spc="-25">
                <a:latin typeface="Arial MT"/>
                <a:cs typeface="Arial MT"/>
              </a:rPr>
              <a:t>í</a:t>
            </a:r>
            <a:r>
              <a:rPr dirty="0" sz="2150" spc="-25">
                <a:latin typeface="Arial MT"/>
                <a:cs typeface="Arial MT"/>
              </a:rPr>
              <a:t>sicamente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a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trav</a:t>
            </a:r>
            <a:r>
              <a:rPr dirty="0" sz="1900">
                <a:latin typeface="Arial MT"/>
                <a:cs typeface="Arial MT"/>
              </a:rPr>
              <a:t>é</a:t>
            </a:r>
            <a:r>
              <a:rPr dirty="0" sz="2150">
                <a:latin typeface="Arial MT"/>
                <a:cs typeface="Arial MT"/>
              </a:rPr>
              <a:t>s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un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35">
                <a:latin typeface="Arial MT"/>
                <a:cs typeface="Arial MT"/>
              </a:rPr>
              <a:t>medio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35">
                <a:latin typeface="Arial MT"/>
                <a:cs typeface="Arial MT"/>
              </a:rPr>
              <a:t>f</a:t>
            </a:r>
            <a:r>
              <a:rPr dirty="0" sz="1900" spc="-35">
                <a:latin typeface="Arial MT"/>
                <a:cs typeface="Arial MT"/>
              </a:rPr>
              <a:t>í</a:t>
            </a:r>
            <a:r>
              <a:rPr dirty="0" sz="2150" spc="-35">
                <a:latin typeface="Arial MT"/>
                <a:cs typeface="Arial MT"/>
              </a:rPr>
              <a:t>sico</a:t>
            </a:r>
            <a:r>
              <a:rPr dirty="0" sz="2150" spc="-35">
                <a:latin typeface="Tahoma"/>
                <a:cs typeface="Tahoma"/>
              </a:rPr>
              <a:t>.</a:t>
            </a:r>
            <a:r>
              <a:rPr dirty="0" sz="2150" spc="-90">
                <a:latin typeface="Tahoma"/>
                <a:cs typeface="Tahoma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125">
                <a:latin typeface="Arial MT"/>
                <a:cs typeface="Arial MT"/>
              </a:rPr>
              <a:t>PDU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de </a:t>
            </a:r>
            <a:r>
              <a:rPr dirty="0" sz="2150" spc="-140">
                <a:latin typeface="Arial MT"/>
                <a:cs typeface="Arial MT"/>
              </a:rPr>
              <a:t>Capa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470">
                <a:latin typeface="Arial MT"/>
                <a:cs typeface="Arial MT"/>
              </a:rPr>
              <a:t>1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190">
                <a:latin typeface="Arial MT"/>
                <a:cs typeface="Arial MT"/>
              </a:rPr>
              <a:t>es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el</a:t>
            </a:r>
            <a:r>
              <a:rPr dirty="0" sz="2150" spc="-130">
                <a:latin typeface="Arial MT"/>
                <a:cs typeface="Arial MT"/>
              </a:rPr>
              <a:t> </a:t>
            </a:r>
            <a:r>
              <a:rPr dirty="0" sz="2150" spc="-50">
                <a:latin typeface="Tahoma"/>
                <a:cs typeface="Tahoma"/>
              </a:rPr>
              <a:t>“</a:t>
            </a:r>
            <a:r>
              <a:rPr dirty="0" sz="2150" spc="-50">
                <a:latin typeface="Arial MT"/>
                <a:cs typeface="Arial MT"/>
              </a:rPr>
              <a:t>s</a:t>
            </a:r>
            <a:r>
              <a:rPr dirty="0" sz="1900" spc="-50">
                <a:latin typeface="Arial MT"/>
                <a:cs typeface="Arial MT"/>
              </a:rPr>
              <a:t>í</a:t>
            </a:r>
            <a:r>
              <a:rPr dirty="0" sz="2150" spc="-50">
                <a:latin typeface="Arial MT"/>
                <a:cs typeface="Arial MT"/>
              </a:rPr>
              <a:t>mbolo</a:t>
            </a:r>
            <a:r>
              <a:rPr dirty="0" sz="2150" spc="-50">
                <a:latin typeface="Tahoma"/>
                <a:cs typeface="Tahoma"/>
              </a:rPr>
              <a:t>”.</a:t>
            </a:r>
            <a:r>
              <a:rPr dirty="0" sz="2150" spc="-120">
                <a:latin typeface="Tahoma"/>
                <a:cs typeface="Tahoma"/>
              </a:rPr>
              <a:t> </a:t>
            </a:r>
            <a:r>
              <a:rPr dirty="0" sz="2150" spc="-10">
                <a:latin typeface="Arial MT"/>
                <a:cs typeface="Arial MT"/>
              </a:rPr>
              <a:t>Esto</a:t>
            </a:r>
            <a:r>
              <a:rPr dirty="0" sz="2150" spc="-5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incluye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 spc="55">
                <a:latin typeface="Arial MT"/>
                <a:cs typeface="Arial MT"/>
              </a:rPr>
              <a:t>traducir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bits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a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 spc="-80">
                <a:latin typeface="Arial MT"/>
                <a:cs typeface="Arial MT"/>
              </a:rPr>
              <a:t>se</a:t>
            </a:r>
            <a:r>
              <a:rPr dirty="0" sz="1900" spc="-80">
                <a:latin typeface="Arial MT"/>
                <a:cs typeface="Arial MT"/>
              </a:rPr>
              <a:t>ñ</a:t>
            </a:r>
            <a:r>
              <a:rPr dirty="0" sz="2150" spc="-80">
                <a:latin typeface="Arial MT"/>
                <a:cs typeface="Arial MT"/>
              </a:rPr>
              <a:t>ales</a:t>
            </a:r>
            <a:r>
              <a:rPr dirty="0" sz="2150" spc="-45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de </a:t>
            </a:r>
            <a:r>
              <a:rPr dirty="0" sz="2150" spc="-35">
                <a:latin typeface="Arial MT"/>
                <a:cs typeface="Arial MT"/>
              </a:rPr>
              <a:t>electricidad</a:t>
            </a:r>
            <a:r>
              <a:rPr dirty="0" sz="2150" spc="-35">
                <a:latin typeface="Tahoma"/>
                <a:cs typeface="Tahoma"/>
              </a:rPr>
              <a:t>,</a:t>
            </a:r>
            <a:r>
              <a:rPr dirty="0" sz="2150" spc="-75">
                <a:latin typeface="Tahoma"/>
                <a:cs typeface="Tahoma"/>
              </a:rPr>
              <a:t> </a:t>
            </a:r>
            <a:r>
              <a:rPr dirty="0" sz="2150">
                <a:latin typeface="Arial MT"/>
                <a:cs typeface="Arial MT"/>
              </a:rPr>
              <a:t>luz</a:t>
            </a:r>
            <a:r>
              <a:rPr dirty="0" sz="2150" spc="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o</a:t>
            </a:r>
            <a:r>
              <a:rPr dirty="0" sz="2150" spc="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radio</a:t>
            </a:r>
            <a:r>
              <a:rPr dirty="0" sz="2150" spc="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y controlar</a:t>
            </a:r>
            <a:r>
              <a:rPr dirty="0" sz="2150" spc="5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las</a:t>
            </a:r>
            <a:r>
              <a:rPr dirty="0" sz="2150" spc="5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tarifas a</a:t>
            </a:r>
            <a:r>
              <a:rPr dirty="0" sz="2150" spc="5">
                <a:latin typeface="Arial MT"/>
                <a:cs typeface="Arial MT"/>
              </a:rPr>
              <a:t> </a:t>
            </a:r>
            <a:r>
              <a:rPr dirty="0" sz="2150" spc="-20">
                <a:latin typeface="Arial MT"/>
                <a:cs typeface="Arial MT"/>
              </a:rPr>
              <a:t>las</a:t>
            </a:r>
            <a:r>
              <a:rPr dirty="0" sz="2150" spc="5">
                <a:latin typeface="Arial MT"/>
                <a:cs typeface="Arial MT"/>
              </a:rPr>
              <a:t> </a:t>
            </a:r>
            <a:r>
              <a:rPr dirty="0" sz="2150" spc="-100">
                <a:latin typeface="Arial MT"/>
                <a:cs typeface="Arial MT"/>
              </a:rPr>
              <a:t>que</a:t>
            </a:r>
            <a:r>
              <a:rPr dirty="0" sz="2150">
                <a:latin typeface="Arial MT"/>
                <a:cs typeface="Arial MT"/>
              </a:rPr>
              <a:t> </a:t>
            </a:r>
            <a:r>
              <a:rPr dirty="0" sz="2150" spc="-25">
                <a:latin typeface="Arial MT"/>
                <a:cs typeface="Arial MT"/>
              </a:rPr>
              <a:t>se env</a:t>
            </a:r>
            <a:r>
              <a:rPr dirty="0" sz="1900" spc="-25">
                <a:latin typeface="Arial MT"/>
                <a:cs typeface="Arial MT"/>
              </a:rPr>
              <a:t>í</a:t>
            </a:r>
            <a:r>
              <a:rPr dirty="0" sz="2150" spc="-25">
                <a:latin typeface="Arial MT"/>
                <a:cs typeface="Arial MT"/>
              </a:rPr>
              <a:t>an</a:t>
            </a:r>
            <a:r>
              <a:rPr dirty="0" sz="2150" spc="-9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a</a:t>
            </a:r>
            <a:r>
              <a:rPr dirty="0" sz="2150" spc="-90">
                <a:latin typeface="Arial MT"/>
                <a:cs typeface="Arial MT"/>
              </a:rPr>
              <a:t> </a:t>
            </a:r>
            <a:r>
              <a:rPr dirty="0" sz="2150">
                <a:latin typeface="Arial MT"/>
                <a:cs typeface="Arial MT"/>
              </a:rPr>
              <a:t>trav</a:t>
            </a:r>
            <a:r>
              <a:rPr dirty="0" sz="1900">
                <a:latin typeface="Arial MT"/>
                <a:cs typeface="Arial MT"/>
              </a:rPr>
              <a:t>é</a:t>
            </a:r>
            <a:r>
              <a:rPr dirty="0" sz="2150">
                <a:latin typeface="Arial MT"/>
                <a:cs typeface="Arial MT"/>
              </a:rPr>
              <a:t>s</a:t>
            </a:r>
            <a:r>
              <a:rPr dirty="0" sz="2150" spc="-90">
                <a:latin typeface="Arial MT"/>
                <a:cs typeface="Arial MT"/>
              </a:rPr>
              <a:t> </a:t>
            </a:r>
            <a:r>
              <a:rPr dirty="0" sz="2150" spc="-40">
                <a:latin typeface="Arial MT"/>
                <a:cs typeface="Arial MT"/>
              </a:rPr>
              <a:t>del</a:t>
            </a:r>
            <a:r>
              <a:rPr dirty="0" sz="2150" spc="-90">
                <a:latin typeface="Arial MT"/>
                <a:cs typeface="Arial MT"/>
              </a:rPr>
              <a:t> </a:t>
            </a:r>
            <a:r>
              <a:rPr dirty="0" sz="2150" spc="-35">
                <a:latin typeface="Arial MT"/>
                <a:cs typeface="Arial MT"/>
              </a:rPr>
              <a:t>medio</a:t>
            </a:r>
            <a:r>
              <a:rPr dirty="0" sz="2150" spc="-90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elegido</a:t>
            </a:r>
            <a:r>
              <a:rPr dirty="0" sz="2150" spc="-10">
                <a:latin typeface="Tahoma"/>
                <a:cs typeface="Tahoma"/>
              </a:rPr>
              <a:t>.</a:t>
            </a:r>
            <a:endParaRPr sz="215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195"/>
              </a:spcBef>
            </a:pPr>
            <a:r>
              <a:rPr dirty="0" sz="2150" spc="-95">
                <a:latin typeface="Tahoma"/>
                <a:cs typeface="Tahoma"/>
              </a:rPr>
              <a:t>#</a:t>
            </a:r>
            <a:r>
              <a:rPr dirty="0" sz="2150" spc="-95">
                <a:latin typeface="Arial MT"/>
                <a:cs typeface="Arial MT"/>
              </a:rPr>
              <a:t>2</a:t>
            </a:r>
            <a:r>
              <a:rPr dirty="0" sz="2150" spc="-95">
                <a:latin typeface="Tahoma"/>
                <a:cs typeface="Tahoma"/>
              </a:rPr>
              <a:t>.</a:t>
            </a:r>
            <a:r>
              <a:rPr dirty="0" sz="2150" spc="-85">
                <a:latin typeface="Tahoma"/>
                <a:cs typeface="Tahoma"/>
              </a:rPr>
              <a:t> </a:t>
            </a:r>
            <a:r>
              <a:rPr dirty="0" sz="2150">
                <a:latin typeface="Arial MT"/>
                <a:cs typeface="Arial MT"/>
              </a:rPr>
              <a:t>La</a:t>
            </a:r>
            <a:r>
              <a:rPr dirty="0" sz="2150" spc="-130">
                <a:latin typeface="Arial MT"/>
                <a:cs typeface="Arial MT"/>
              </a:rPr>
              <a:t> </a:t>
            </a:r>
            <a:r>
              <a:rPr dirty="0" sz="2150" spc="-70">
                <a:latin typeface="Arial MT"/>
                <a:cs typeface="Arial MT"/>
              </a:rPr>
              <a:t>capa</a:t>
            </a:r>
            <a:r>
              <a:rPr dirty="0" sz="2150" spc="-35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0">
                <a:latin typeface="Arial MT"/>
                <a:cs typeface="Arial MT"/>
              </a:rPr>
              <a:t> </a:t>
            </a:r>
            <a:r>
              <a:rPr dirty="0" sz="2150" spc="-80">
                <a:latin typeface="Arial MT"/>
                <a:cs typeface="Arial MT"/>
              </a:rPr>
              <a:t>enlace</a:t>
            </a:r>
            <a:r>
              <a:rPr dirty="0" sz="2150" spc="-40">
                <a:latin typeface="Arial MT"/>
                <a:cs typeface="Arial MT"/>
              </a:rPr>
              <a:t> </a:t>
            </a:r>
            <a:r>
              <a:rPr dirty="0" sz="2150" spc="-150">
                <a:latin typeface="Arial MT"/>
                <a:cs typeface="Arial MT"/>
              </a:rPr>
              <a:t>de</a:t>
            </a:r>
            <a:r>
              <a:rPr dirty="0" sz="2150" spc="-15">
                <a:latin typeface="Arial MT"/>
                <a:cs typeface="Arial MT"/>
              </a:rPr>
              <a:t> </a:t>
            </a:r>
            <a:r>
              <a:rPr dirty="0" sz="2150" spc="-10">
                <a:latin typeface="Arial MT"/>
                <a:cs typeface="Arial MT"/>
              </a:rPr>
              <a:t>datos</a:t>
            </a:r>
            <a:endParaRPr sz="21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61155" y="2062587"/>
            <a:ext cx="9966325" cy="3888104"/>
          </a:xfrm>
          <a:prstGeom prst="rect"/>
        </p:spPr>
        <p:txBody>
          <a:bodyPr wrap="square" lIns="0" tIns="41211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3245"/>
              </a:spcBef>
            </a:pPr>
            <a:r>
              <a:rPr dirty="0" sz="6850" spc="-75"/>
              <a:t>Conclusiones</a:t>
            </a:r>
            <a:endParaRPr sz="6850"/>
          </a:p>
          <a:p>
            <a:pPr algn="ctr" marL="12700" marR="5080" indent="-635">
              <a:lnSpc>
                <a:spcPct val="107100"/>
              </a:lnSpc>
              <a:spcBef>
                <a:spcPts val="1045"/>
              </a:spcBef>
            </a:pPr>
            <a:r>
              <a:rPr dirty="0" sz="2800" b="0">
                <a:latin typeface="Lucida Sans Unicode"/>
                <a:cs typeface="Lucida Sans Unicode"/>
              </a:rPr>
              <a:t>En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80" b="0">
                <a:latin typeface="Lucida Sans Unicode"/>
                <a:cs typeface="Lucida Sans Unicode"/>
              </a:rPr>
              <a:t>conclusi</a:t>
            </a:r>
            <a:r>
              <a:rPr dirty="0" sz="2400" spc="-75" b="0">
                <a:latin typeface="Arial MT"/>
                <a:cs typeface="Arial MT"/>
              </a:rPr>
              <a:t>ó</a:t>
            </a:r>
            <a:r>
              <a:rPr dirty="0" sz="2800" spc="-80" b="0">
                <a:latin typeface="Lucida Sans Unicode"/>
                <a:cs typeface="Lucida Sans Unicode"/>
              </a:rPr>
              <a:t>n</a:t>
            </a:r>
            <a:r>
              <a:rPr dirty="0" sz="550" spc="-70" b="0">
                <a:latin typeface="Roboto Lt"/>
                <a:cs typeface="Roboto Lt"/>
              </a:rPr>
              <a:t>,</a:t>
            </a:r>
            <a:r>
              <a:rPr dirty="0" sz="550" spc="250" b="0">
                <a:latin typeface="Roboto Lt"/>
                <a:cs typeface="Roboto Lt"/>
              </a:rPr>
              <a:t>  </a:t>
            </a:r>
            <a:r>
              <a:rPr dirty="0" sz="2800" spc="-210" b="0">
                <a:latin typeface="Lucida Sans Unicode"/>
                <a:cs typeface="Lucida Sans Unicode"/>
              </a:rPr>
              <a:t>el</a:t>
            </a:r>
            <a:r>
              <a:rPr dirty="0" sz="2800" spc="-130" b="0">
                <a:latin typeface="Lucida Sans Unicode"/>
                <a:cs typeface="Lucida Sans Unicode"/>
              </a:rPr>
              <a:t> </a:t>
            </a:r>
            <a:r>
              <a:rPr dirty="0" sz="2800" spc="-270" b="0">
                <a:latin typeface="Lucida Sans Unicode"/>
                <a:cs typeface="Lucida Sans Unicode"/>
              </a:rPr>
              <a:t>modelo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100" b="0">
                <a:latin typeface="Lucida Sans Unicode"/>
                <a:cs typeface="Lucida Sans Unicode"/>
              </a:rPr>
              <a:t>OSI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270" b="0">
                <a:latin typeface="Lucida Sans Unicode"/>
                <a:cs typeface="Lucida Sans Unicode"/>
              </a:rPr>
              <a:t>es</a:t>
            </a:r>
            <a:r>
              <a:rPr dirty="0" sz="2800" spc="-130" b="0">
                <a:latin typeface="Lucida Sans Unicode"/>
                <a:cs typeface="Lucida Sans Unicode"/>
              </a:rPr>
              <a:t> </a:t>
            </a:r>
            <a:r>
              <a:rPr dirty="0" sz="2800" spc="-195" b="0">
                <a:latin typeface="Lucida Sans Unicode"/>
                <a:cs typeface="Lucida Sans Unicode"/>
              </a:rPr>
              <a:t>esencial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150" b="0">
                <a:latin typeface="Lucida Sans Unicode"/>
                <a:cs typeface="Lucida Sans Unicode"/>
              </a:rPr>
              <a:t>para</a:t>
            </a:r>
            <a:r>
              <a:rPr dirty="0" sz="2800" spc="-130" b="0">
                <a:latin typeface="Lucida Sans Unicode"/>
                <a:cs typeface="Lucida Sans Unicode"/>
              </a:rPr>
              <a:t> </a:t>
            </a:r>
            <a:r>
              <a:rPr dirty="0" sz="2800" spc="-215" b="0">
                <a:latin typeface="Lucida Sans Unicode"/>
                <a:cs typeface="Lucida Sans Unicode"/>
              </a:rPr>
              <a:t>comprender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20" b="0">
                <a:latin typeface="Lucida Sans Unicode"/>
                <a:cs typeface="Lucida Sans Unicode"/>
              </a:rPr>
              <a:t>c</a:t>
            </a:r>
            <a:r>
              <a:rPr dirty="0" sz="2400" spc="-20" b="0">
                <a:latin typeface="Arial MT"/>
                <a:cs typeface="Arial MT"/>
              </a:rPr>
              <a:t>ó</a:t>
            </a:r>
            <a:r>
              <a:rPr dirty="0" sz="2800" spc="-20" b="0">
                <a:latin typeface="Lucida Sans Unicode"/>
                <a:cs typeface="Lucida Sans Unicode"/>
              </a:rPr>
              <a:t>mo </a:t>
            </a:r>
            <a:r>
              <a:rPr dirty="0" sz="2800" spc="-175" b="0">
                <a:latin typeface="Lucida Sans Unicode"/>
                <a:cs typeface="Lucida Sans Unicode"/>
              </a:rPr>
              <a:t>funcionan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spc="-165" b="0">
                <a:latin typeface="Lucida Sans Unicode"/>
                <a:cs typeface="Lucida Sans Unicode"/>
              </a:rPr>
              <a:t>las</a:t>
            </a:r>
            <a:r>
              <a:rPr dirty="0" sz="2800" spc="-95" b="0">
                <a:latin typeface="Lucida Sans Unicode"/>
                <a:cs typeface="Lucida Sans Unicode"/>
              </a:rPr>
              <a:t> </a:t>
            </a:r>
            <a:r>
              <a:rPr dirty="0" sz="2800" spc="-225" b="0">
                <a:latin typeface="Lucida Sans Unicode"/>
                <a:cs typeface="Lucida Sans Unicode"/>
              </a:rPr>
              <a:t>redes</a:t>
            </a:r>
            <a:r>
              <a:rPr dirty="0" sz="2800" spc="-95" b="0">
                <a:latin typeface="Lucida Sans Unicode"/>
                <a:cs typeface="Lucida Sans Unicode"/>
              </a:rPr>
              <a:t> </a:t>
            </a:r>
            <a:r>
              <a:rPr dirty="0" sz="2800" spc="-300" b="0">
                <a:latin typeface="Lucida Sans Unicode"/>
                <a:cs typeface="Lucida Sans Unicode"/>
              </a:rPr>
              <a:t>de</a:t>
            </a:r>
            <a:r>
              <a:rPr dirty="0" sz="2800" spc="-95" b="0">
                <a:latin typeface="Lucida Sans Unicode"/>
                <a:cs typeface="Lucida Sans Unicode"/>
              </a:rPr>
              <a:t> </a:t>
            </a:r>
            <a:r>
              <a:rPr dirty="0" sz="2800" spc="-210" b="0">
                <a:latin typeface="Lucida Sans Unicode"/>
                <a:cs typeface="Lucida Sans Unicode"/>
              </a:rPr>
              <a:t>computadoras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spc="-180" b="0">
                <a:latin typeface="Lucida Sans Unicode"/>
                <a:cs typeface="Lucida Sans Unicode"/>
              </a:rPr>
              <a:t>y</a:t>
            </a:r>
            <a:r>
              <a:rPr dirty="0" sz="2800" spc="-95" b="0">
                <a:latin typeface="Lucida Sans Unicode"/>
                <a:cs typeface="Lucida Sans Unicode"/>
              </a:rPr>
              <a:t> </a:t>
            </a:r>
            <a:r>
              <a:rPr dirty="0" sz="2800" spc="-185" b="0">
                <a:latin typeface="Lucida Sans Unicode"/>
                <a:cs typeface="Lucida Sans Unicode"/>
              </a:rPr>
              <a:t>c</a:t>
            </a:r>
            <a:r>
              <a:rPr dirty="0" sz="2400" spc="-185" b="0">
                <a:latin typeface="Arial MT"/>
                <a:cs typeface="Arial MT"/>
              </a:rPr>
              <a:t>ó</a:t>
            </a:r>
            <a:r>
              <a:rPr dirty="0" sz="2800" spc="-185" b="0">
                <a:latin typeface="Lucida Sans Unicode"/>
                <a:cs typeface="Lucida Sans Unicode"/>
              </a:rPr>
              <a:t>mo</a:t>
            </a:r>
            <a:r>
              <a:rPr dirty="0" sz="2800" spc="-95" b="0">
                <a:latin typeface="Lucida Sans Unicode"/>
                <a:cs typeface="Lucida Sans Unicode"/>
              </a:rPr>
              <a:t> </a:t>
            </a:r>
            <a:r>
              <a:rPr dirty="0" sz="2800" spc="-270" b="0">
                <a:latin typeface="Lucida Sans Unicode"/>
                <a:cs typeface="Lucida Sans Unicode"/>
              </a:rPr>
              <a:t>se</a:t>
            </a:r>
            <a:r>
              <a:rPr dirty="0" sz="2800" spc="-95" b="0">
                <a:latin typeface="Lucida Sans Unicode"/>
                <a:cs typeface="Lucida Sans Unicode"/>
              </a:rPr>
              <a:t> </a:t>
            </a:r>
            <a:r>
              <a:rPr dirty="0" sz="2800" spc="-200" b="0">
                <a:latin typeface="Lucida Sans Unicode"/>
                <a:cs typeface="Lucida Sans Unicode"/>
              </a:rPr>
              <a:t>comunican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spc="-25" b="0">
                <a:latin typeface="Lucida Sans Unicode"/>
                <a:cs typeface="Lucida Sans Unicode"/>
              </a:rPr>
              <a:t>los </a:t>
            </a:r>
            <a:r>
              <a:rPr dirty="0" sz="2800" spc="-200" b="0">
                <a:latin typeface="Lucida Sans Unicode"/>
                <a:cs typeface="Lucida Sans Unicode"/>
              </a:rPr>
              <a:t>dispositivos</a:t>
            </a:r>
            <a:r>
              <a:rPr dirty="0" sz="2800" spc="-105" b="0">
                <a:latin typeface="Lucida Sans Unicode"/>
                <a:cs typeface="Lucida Sans Unicode"/>
              </a:rPr>
              <a:t> </a:t>
            </a:r>
            <a:r>
              <a:rPr dirty="0" sz="2800" spc="-235" b="0">
                <a:latin typeface="Lucida Sans Unicode"/>
                <a:cs typeface="Lucida Sans Unicode"/>
              </a:rPr>
              <a:t>en</a:t>
            </a:r>
            <a:r>
              <a:rPr dirty="0" sz="2800" spc="-105" b="0">
                <a:latin typeface="Lucida Sans Unicode"/>
                <a:cs typeface="Lucida Sans Unicode"/>
              </a:rPr>
              <a:t> </a:t>
            </a:r>
            <a:r>
              <a:rPr dirty="0" sz="2800" spc="-185" b="0">
                <a:latin typeface="Lucida Sans Unicode"/>
                <a:cs typeface="Lucida Sans Unicode"/>
              </a:rPr>
              <a:t>un</a:t>
            </a:r>
            <a:r>
              <a:rPr dirty="0" sz="2800" spc="-105" b="0">
                <a:latin typeface="Lucida Sans Unicode"/>
                <a:cs typeface="Lucida Sans Unicode"/>
              </a:rPr>
              <a:t> </a:t>
            </a:r>
            <a:r>
              <a:rPr dirty="0" sz="2800" spc="-180" b="0">
                <a:latin typeface="Lucida Sans Unicode"/>
                <a:cs typeface="Lucida Sans Unicode"/>
              </a:rPr>
              <a:t>entorno</a:t>
            </a:r>
            <a:r>
              <a:rPr dirty="0" sz="2800" spc="-105" b="0">
                <a:latin typeface="Lucida Sans Unicode"/>
                <a:cs typeface="Lucida Sans Unicode"/>
              </a:rPr>
              <a:t> </a:t>
            </a:r>
            <a:r>
              <a:rPr dirty="0" sz="2800" spc="-300" b="0">
                <a:latin typeface="Lucida Sans Unicode"/>
                <a:cs typeface="Lucida Sans Unicode"/>
              </a:rPr>
              <a:t>de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b="0">
                <a:latin typeface="Lucida Sans Unicode"/>
                <a:cs typeface="Lucida Sans Unicode"/>
              </a:rPr>
              <a:t>r</a:t>
            </a:r>
            <a:r>
              <a:rPr dirty="0" sz="2800" spc="-5" b="0">
                <a:latin typeface="Lucida Sans Unicode"/>
                <a:cs typeface="Lucida Sans Unicode"/>
              </a:rPr>
              <a:t>ed</a:t>
            </a:r>
            <a:r>
              <a:rPr dirty="0" sz="550" spc="5" b="0">
                <a:latin typeface="Roboto Lt"/>
                <a:cs typeface="Roboto Lt"/>
              </a:rPr>
              <a:t>.</a:t>
            </a:r>
            <a:r>
              <a:rPr dirty="0" sz="550" spc="260" b="0">
                <a:latin typeface="Roboto Lt"/>
                <a:cs typeface="Roboto Lt"/>
              </a:rPr>
              <a:t>  </a:t>
            </a:r>
            <a:r>
              <a:rPr dirty="0" sz="2800" spc="-155" b="0">
                <a:latin typeface="Lucida Sans Unicode"/>
                <a:cs typeface="Lucida Sans Unicode"/>
              </a:rPr>
              <a:t>Proporciona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spc="-180" b="0">
                <a:latin typeface="Lucida Sans Unicode"/>
                <a:cs typeface="Lucida Sans Unicode"/>
              </a:rPr>
              <a:t>una</a:t>
            </a:r>
            <a:r>
              <a:rPr dirty="0" sz="2800" spc="-105" b="0">
                <a:latin typeface="Lucida Sans Unicode"/>
                <a:cs typeface="Lucida Sans Unicode"/>
              </a:rPr>
              <a:t> </a:t>
            </a:r>
            <a:r>
              <a:rPr dirty="0" sz="2800" spc="-10" b="0">
                <a:latin typeface="Lucida Sans Unicode"/>
                <a:cs typeface="Lucida Sans Unicode"/>
              </a:rPr>
              <a:t>estructura </a:t>
            </a:r>
            <a:r>
              <a:rPr dirty="0" sz="2800" spc="-150" b="0">
                <a:latin typeface="Lucida Sans Unicode"/>
                <a:cs typeface="Lucida Sans Unicode"/>
              </a:rPr>
              <a:t>l</a:t>
            </a:r>
            <a:r>
              <a:rPr dirty="0" sz="2400" spc="-150" b="0">
                <a:latin typeface="Arial MT"/>
                <a:cs typeface="Arial MT"/>
              </a:rPr>
              <a:t>ó</a:t>
            </a:r>
            <a:r>
              <a:rPr dirty="0" sz="2800" spc="-150" b="0">
                <a:latin typeface="Lucida Sans Unicode"/>
                <a:cs typeface="Lucida Sans Unicode"/>
              </a:rPr>
              <a:t>gica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180" b="0">
                <a:latin typeface="Lucida Sans Unicode"/>
                <a:cs typeface="Lucida Sans Unicode"/>
              </a:rPr>
              <a:t>y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185" b="0">
                <a:latin typeface="Lucida Sans Unicode"/>
                <a:cs typeface="Lucida Sans Unicode"/>
              </a:rPr>
              <a:t>un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190" b="0">
                <a:latin typeface="Lucida Sans Unicode"/>
                <a:cs typeface="Lucida Sans Unicode"/>
              </a:rPr>
              <a:t>marco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300" b="0">
                <a:latin typeface="Lucida Sans Unicode"/>
                <a:cs typeface="Lucida Sans Unicode"/>
              </a:rPr>
              <a:t>de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160" b="0">
                <a:latin typeface="Lucida Sans Unicode"/>
                <a:cs typeface="Lucida Sans Unicode"/>
              </a:rPr>
              <a:t>referencia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150" b="0">
                <a:latin typeface="Lucida Sans Unicode"/>
                <a:cs typeface="Lucida Sans Unicode"/>
              </a:rPr>
              <a:t>para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210" b="0">
                <a:latin typeface="Lucida Sans Unicode"/>
                <a:cs typeface="Lucida Sans Unicode"/>
              </a:rPr>
              <a:t>el</a:t>
            </a:r>
            <a:r>
              <a:rPr dirty="0" sz="2800" spc="-135" b="0">
                <a:latin typeface="Lucida Sans Unicode"/>
                <a:cs typeface="Lucida Sans Unicode"/>
              </a:rPr>
              <a:t> </a:t>
            </a:r>
            <a:r>
              <a:rPr dirty="0" sz="2800" spc="-50" b="0">
                <a:latin typeface="Lucida Sans Unicode"/>
                <a:cs typeface="Lucida Sans Unicode"/>
              </a:rPr>
              <a:t>dise</a:t>
            </a:r>
            <a:r>
              <a:rPr dirty="0" sz="2400" spc="-45" b="0">
                <a:latin typeface="Arial MT"/>
                <a:cs typeface="Arial MT"/>
              </a:rPr>
              <a:t>ñ</a:t>
            </a:r>
            <a:r>
              <a:rPr dirty="0" sz="2800" spc="-50" b="0">
                <a:latin typeface="Lucida Sans Unicode"/>
                <a:cs typeface="Lucida Sans Unicode"/>
              </a:rPr>
              <a:t>o</a:t>
            </a:r>
            <a:r>
              <a:rPr dirty="0" sz="550" spc="-40" b="0">
                <a:latin typeface="Roboto Lt"/>
                <a:cs typeface="Roboto Lt"/>
              </a:rPr>
              <a:t>,</a:t>
            </a:r>
            <a:r>
              <a:rPr dirty="0" sz="550" spc="220" b="0">
                <a:latin typeface="Roboto Lt"/>
                <a:cs typeface="Roboto Lt"/>
              </a:rPr>
              <a:t>  </a:t>
            </a:r>
            <a:r>
              <a:rPr dirty="0" sz="2800" spc="-130" b="0">
                <a:latin typeface="Lucida Sans Unicode"/>
                <a:cs typeface="Lucida Sans Unicode"/>
              </a:rPr>
              <a:t>la </a:t>
            </a:r>
            <a:r>
              <a:rPr dirty="0" sz="2800" spc="-145" b="0">
                <a:latin typeface="Lucida Sans Unicode"/>
                <a:cs typeface="Lucida Sans Unicode"/>
              </a:rPr>
              <a:t>implementaci</a:t>
            </a:r>
            <a:r>
              <a:rPr dirty="0" sz="2400" spc="-145" b="0">
                <a:latin typeface="Arial MT"/>
                <a:cs typeface="Arial MT"/>
              </a:rPr>
              <a:t>ó</a:t>
            </a:r>
            <a:r>
              <a:rPr dirty="0" sz="2800" spc="-145" b="0">
                <a:latin typeface="Lucida Sans Unicode"/>
                <a:cs typeface="Lucida Sans Unicode"/>
              </a:rPr>
              <a:t>n </a:t>
            </a:r>
            <a:r>
              <a:rPr dirty="0" sz="2800" spc="-180" b="0">
                <a:latin typeface="Lucida Sans Unicode"/>
                <a:cs typeface="Lucida Sans Unicode"/>
              </a:rPr>
              <a:t>y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spc="-210" b="0">
                <a:latin typeface="Lucida Sans Unicode"/>
                <a:cs typeface="Lucida Sans Unicode"/>
              </a:rPr>
              <a:t>el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spc="-195" b="0">
                <a:latin typeface="Lucida Sans Unicode"/>
                <a:cs typeface="Lucida Sans Unicode"/>
              </a:rPr>
              <a:t>mantenimiento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spc="-300" b="0">
                <a:latin typeface="Lucida Sans Unicode"/>
                <a:cs typeface="Lucida Sans Unicode"/>
              </a:rPr>
              <a:t>de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spc="-225" b="0">
                <a:latin typeface="Lucida Sans Unicode"/>
                <a:cs typeface="Lucida Sans Unicode"/>
              </a:rPr>
              <a:t>redes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spc="-195" b="0">
                <a:latin typeface="Lucida Sans Unicode"/>
                <a:cs typeface="Lucida Sans Unicode"/>
              </a:rPr>
              <a:t>eficientes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spc="-180" b="0">
                <a:latin typeface="Lucida Sans Unicode"/>
                <a:cs typeface="Lucida Sans Unicode"/>
              </a:rPr>
              <a:t>y</a:t>
            </a:r>
            <a:r>
              <a:rPr dirty="0" sz="2800" spc="-100" b="0">
                <a:latin typeface="Lucida Sans Unicode"/>
                <a:cs typeface="Lucida Sans Unicode"/>
              </a:rPr>
              <a:t> </a:t>
            </a:r>
            <a:r>
              <a:rPr dirty="0" sz="2800" spc="-30" b="0">
                <a:latin typeface="Lucida Sans Unicode"/>
                <a:cs typeface="Lucida Sans Unicode"/>
              </a:rPr>
              <a:t>confiables</a:t>
            </a:r>
            <a:r>
              <a:rPr dirty="0" sz="550" spc="-20" b="0">
                <a:latin typeface="Roboto Lt"/>
                <a:cs typeface="Roboto Lt"/>
              </a:rPr>
              <a:t>.</a:t>
            </a:r>
            <a:endParaRPr sz="550">
              <a:latin typeface="Roboto Lt"/>
              <a:cs typeface="Roboto 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32833" y="866569"/>
            <a:ext cx="4873625" cy="106362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6800" spc="-185"/>
              <a:t>Referencias</a:t>
            </a:r>
            <a:endParaRPr sz="6800"/>
          </a:p>
        </p:txBody>
      </p:sp>
      <p:sp>
        <p:nvSpPr>
          <p:cNvPr id="3" name="object 3" descr=""/>
          <p:cNvSpPr txBox="1"/>
          <p:nvPr/>
        </p:nvSpPr>
        <p:spPr>
          <a:xfrm>
            <a:off x="2583957" y="3774342"/>
            <a:ext cx="13473430" cy="806450"/>
          </a:xfrm>
          <a:prstGeom prst="rect">
            <a:avLst/>
          </a:prstGeom>
        </p:spPr>
        <p:txBody>
          <a:bodyPr wrap="square" lIns="0" tIns="67945" rIns="0" bIns="0" rtlCol="0" vert="horz">
            <a:spAutoFit/>
          </a:bodyPr>
          <a:lstStyle/>
          <a:p>
            <a:pPr algn="ctr" marR="66040">
              <a:lnSpc>
                <a:spcPct val="100000"/>
              </a:lnSpc>
              <a:spcBef>
                <a:spcPts val="535"/>
              </a:spcBef>
            </a:pPr>
            <a:r>
              <a:rPr dirty="0" sz="2200" spc="-50">
                <a:latin typeface="Lucida Sans Unicode"/>
                <a:cs typeface="Lucida Sans Unicode"/>
              </a:rPr>
              <a:t>Tanenbaum,</a:t>
            </a:r>
            <a:r>
              <a:rPr dirty="0" sz="2200" spc="-114">
                <a:latin typeface="Lucida Sans Unicode"/>
                <a:cs typeface="Lucida Sans Unicode"/>
              </a:rPr>
              <a:t> </a:t>
            </a:r>
            <a:r>
              <a:rPr dirty="0" sz="2200" spc="-130">
                <a:latin typeface="Lucida Sans Unicode"/>
                <a:cs typeface="Lucida Sans Unicode"/>
              </a:rPr>
              <a:t>A.</a:t>
            </a:r>
            <a:r>
              <a:rPr dirty="0" sz="2200" spc="-114">
                <a:latin typeface="Lucida Sans Unicode"/>
                <a:cs typeface="Lucida Sans Unicode"/>
              </a:rPr>
              <a:t> </a:t>
            </a:r>
            <a:r>
              <a:rPr dirty="0" sz="2200" spc="-100">
                <a:latin typeface="Lucida Sans Unicode"/>
                <a:cs typeface="Lucida Sans Unicode"/>
              </a:rPr>
              <a:t>S.,</a:t>
            </a:r>
            <a:r>
              <a:rPr dirty="0" sz="2200" spc="-114">
                <a:latin typeface="Lucida Sans Unicode"/>
                <a:cs typeface="Lucida Sans Unicode"/>
              </a:rPr>
              <a:t> </a:t>
            </a:r>
            <a:r>
              <a:rPr dirty="0" sz="2200" spc="60">
                <a:latin typeface="Lucida Sans Unicode"/>
                <a:cs typeface="Lucida Sans Unicode"/>
              </a:rPr>
              <a:t>&amp;</a:t>
            </a:r>
            <a:r>
              <a:rPr dirty="0" sz="2200" spc="-114">
                <a:latin typeface="Lucida Sans Unicode"/>
                <a:cs typeface="Lucida Sans Unicode"/>
              </a:rPr>
              <a:t> </a:t>
            </a:r>
            <a:r>
              <a:rPr dirty="0" sz="2200" spc="-30">
                <a:latin typeface="Lucida Sans Unicode"/>
                <a:cs typeface="Lucida Sans Unicode"/>
              </a:rPr>
              <a:t>Wetherall,</a:t>
            </a:r>
            <a:r>
              <a:rPr dirty="0" sz="2200" spc="-110">
                <a:latin typeface="Lucida Sans Unicode"/>
                <a:cs typeface="Lucida Sans Unicode"/>
              </a:rPr>
              <a:t> </a:t>
            </a:r>
            <a:r>
              <a:rPr dirty="0" sz="2200" spc="-95">
                <a:latin typeface="Lucida Sans Unicode"/>
                <a:cs typeface="Lucida Sans Unicode"/>
              </a:rPr>
              <a:t>D.</a:t>
            </a:r>
            <a:r>
              <a:rPr dirty="0" sz="2200" spc="-114">
                <a:latin typeface="Lucida Sans Unicode"/>
                <a:cs typeface="Lucida Sans Unicode"/>
              </a:rPr>
              <a:t> </a:t>
            </a:r>
            <a:r>
              <a:rPr dirty="0" sz="2200" spc="-120">
                <a:latin typeface="Lucida Sans Unicode"/>
                <a:cs typeface="Lucida Sans Unicode"/>
              </a:rPr>
              <a:t>J.</a:t>
            </a:r>
            <a:r>
              <a:rPr dirty="0" sz="2200" spc="-114">
                <a:latin typeface="Lucida Sans Unicode"/>
                <a:cs typeface="Lucida Sans Unicode"/>
              </a:rPr>
              <a:t> </a:t>
            </a:r>
            <a:r>
              <a:rPr dirty="0" sz="2200" spc="-120">
                <a:latin typeface="Lucida Sans Unicode"/>
                <a:cs typeface="Lucida Sans Unicode"/>
              </a:rPr>
              <a:t>(2011).</a:t>
            </a:r>
            <a:r>
              <a:rPr dirty="0" sz="2200" spc="-114">
                <a:latin typeface="Lucida Sans Unicode"/>
                <a:cs typeface="Lucida Sans Unicode"/>
              </a:rPr>
              <a:t> </a:t>
            </a:r>
            <a:r>
              <a:rPr dirty="0" sz="2200" spc="-40">
                <a:latin typeface="Lucida Sans Unicode"/>
                <a:cs typeface="Lucida Sans Unicode"/>
              </a:rPr>
              <a:t>Computer</a:t>
            </a:r>
            <a:r>
              <a:rPr dirty="0" sz="2200" spc="-114">
                <a:latin typeface="Lucida Sans Unicode"/>
                <a:cs typeface="Lucida Sans Unicode"/>
              </a:rPr>
              <a:t> </a:t>
            </a:r>
            <a:r>
              <a:rPr dirty="0" sz="2200" spc="-40">
                <a:latin typeface="Lucida Sans Unicode"/>
                <a:cs typeface="Lucida Sans Unicode"/>
              </a:rPr>
              <a:t>Networks</a:t>
            </a:r>
            <a:r>
              <a:rPr dirty="0" sz="2200" spc="-110">
                <a:latin typeface="Lucida Sans Unicode"/>
                <a:cs typeface="Lucida Sans Unicode"/>
              </a:rPr>
              <a:t> </a:t>
            </a:r>
            <a:r>
              <a:rPr dirty="0" sz="2200" spc="-75">
                <a:latin typeface="Lucida Sans Unicode"/>
                <a:cs typeface="Lucida Sans Unicode"/>
              </a:rPr>
              <a:t>(5th</a:t>
            </a:r>
            <a:r>
              <a:rPr dirty="0" sz="2200" spc="-114">
                <a:latin typeface="Lucida Sans Unicode"/>
                <a:cs typeface="Lucida Sans Unicode"/>
              </a:rPr>
              <a:t> </a:t>
            </a:r>
            <a:r>
              <a:rPr dirty="0" sz="2200" spc="-80">
                <a:latin typeface="Lucida Sans Unicode"/>
                <a:cs typeface="Lucida Sans Unicode"/>
              </a:rPr>
              <a:t>ed.).</a:t>
            </a:r>
            <a:r>
              <a:rPr dirty="0" sz="2200" spc="-114">
                <a:latin typeface="Lucida Sans Unicode"/>
                <a:cs typeface="Lucida Sans Unicode"/>
              </a:rPr>
              <a:t> </a:t>
            </a:r>
            <a:r>
              <a:rPr dirty="0" sz="2200">
                <a:latin typeface="Lucida Sans Unicode"/>
                <a:cs typeface="Lucida Sans Unicode"/>
              </a:rPr>
              <a:t>Pearson</a:t>
            </a:r>
            <a:r>
              <a:rPr dirty="0" sz="2200" spc="-114">
                <a:latin typeface="Lucida Sans Unicode"/>
                <a:cs typeface="Lucida Sans Unicode"/>
              </a:rPr>
              <a:t> </a:t>
            </a:r>
            <a:r>
              <a:rPr dirty="0" sz="2200" spc="-10">
                <a:latin typeface="Lucida Sans Unicode"/>
                <a:cs typeface="Lucida Sans Unicode"/>
              </a:rPr>
              <a:t>Education.</a:t>
            </a:r>
            <a:endParaRPr sz="2200">
              <a:latin typeface="Lucida Sans Unicode"/>
              <a:cs typeface="Lucida Sans Unicode"/>
            </a:endParaRPr>
          </a:p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dirty="0" sz="1000" spc="1255">
                <a:latin typeface="Lucida Sans Unicode"/>
                <a:cs typeface="Lucida Sans Unicode"/>
              </a:rPr>
              <a:t>→</a:t>
            </a:r>
            <a:r>
              <a:rPr dirty="0" sz="1000" spc="225">
                <a:latin typeface="Lucida Sans Unicode"/>
                <a:cs typeface="Lucida Sans Unicode"/>
              </a:rPr>
              <a:t> </a:t>
            </a:r>
            <a:r>
              <a:rPr dirty="0" sz="2200" spc="-20">
                <a:latin typeface="Lucida Sans Unicode"/>
                <a:cs typeface="Lucida Sans Unicode"/>
              </a:rPr>
              <a:t>Este</a:t>
            </a:r>
            <a:r>
              <a:rPr dirty="0" sz="2200" spc="-130">
                <a:latin typeface="Lucida Sans Unicode"/>
                <a:cs typeface="Lucida Sans Unicode"/>
              </a:rPr>
              <a:t> </a:t>
            </a:r>
            <a:r>
              <a:rPr dirty="0" sz="2200" spc="-60">
                <a:latin typeface="Lucida Sans Unicode"/>
                <a:cs typeface="Lucida Sans Unicode"/>
              </a:rPr>
              <a:t>libro</a:t>
            </a:r>
            <a:r>
              <a:rPr dirty="0" sz="2200" spc="-125">
                <a:latin typeface="Lucida Sans Unicode"/>
                <a:cs typeface="Lucida Sans Unicode"/>
              </a:rPr>
              <a:t> </a:t>
            </a:r>
            <a:r>
              <a:rPr dirty="0" sz="2200" spc="-35">
                <a:latin typeface="Lucida Sans Unicode"/>
                <a:cs typeface="Lucida Sans Unicode"/>
              </a:rPr>
              <a:t>es</a:t>
            </a:r>
            <a:r>
              <a:rPr dirty="0" sz="2200" spc="-130">
                <a:latin typeface="Lucida Sans Unicode"/>
                <a:cs typeface="Lucida Sans Unicode"/>
              </a:rPr>
              <a:t> </a:t>
            </a:r>
            <a:r>
              <a:rPr dirty="0" sz="2200" spc="-10">
                <a:latin typeface="Lucida Sans Unicode"/>
                <a:cs typeface="Lucida Sans Unicode"/>
              </a:rPr>
              <a:t>uno</a:t>
            </a:r>
            <a:r>
              <a:rPr dirty="0" sz="2200" spc="-130">
                <a:latin typeface="Lucida Sans Unicode"/>
                <a:cs typeface="Lucida Sans Unicode"/>
              </a:rPr>
              <a:t> </a:t>
            </a:r>
            <a:r>
              <a:rPr dirty="0" sz="2200">
                <a:latin typeface="Lucida Sans Unicode"/>
                <a:cs typeface="Lucida Sans Unicode"/>
              </a:rPr>
              <a:t>de</a:t>
            </a:r>
            <a:r>
              <a:rPr dirty="0" sz="2200" spc="-125">
                <a:latin typeface="Lucida Sans Unicode"/>
                <a:cs typeface="Lucida Sans Unicode"/>
              </a:rPr>
              <a:t> </a:t>
            </a:r>
            <a:r>
              <a:rPr dirty="0" sz="2200" spc="-70">
                <a:latin typeface="Lucida Sans Unicode"/>
                <a:cs typeface="Lucida Sans Unicode"/>
              </a:rPr>
              <a:t>los</a:t>
            </a:r>
            <a:r>
              <a:rPr dirty="0" sz="2200" spc="-125">
                <a:latin typeface="Lucida Sans Unicode"/>
                <a:cs typeface="Lucida Sans Unicode"/>
              </a:rPr>
              <a:t> </a:t>
            </a:r>
            <a:r>
              <a:rPr dirty="0" sz="2200" spc="-35">
                <a:latin typeface="Lucida Sans Unicode"/>
                <a:cs typeface="Lucida Sans Unicode"/>
              </a:rPr>
              <a:t>más</a:t>
            </a:r>
            <a:r>
              <a:rPr dirty="0" sz="2200" spc="-130">
                <a:latin typeface="Lucida Sans Unicode"/>
                <a:cs typeface="Lucida Sans Unicode"/>
              </a:rPr>
              <a:t> </a:t>
            </a:r>
            <a:r>
              <a:rPr dirty="0" sz="2200" spc="-50">
                <a:latin typeface="Lucida Sans Unicode"/>
                <a:cs typeface="Lucida Sans Unicode"/>
              </a:rPr>
              <a:t>reconocidos</a:t>
            </a:r>
            <a:r>
              <a:rPr dirty="0" sz="2200" spc="-125">
                <a:latin typeface="Lucida Sans Unicode"/>
                <a:cs typeface="Lucida Sans Unicode"/>
              </a:rPr>
              <a:t> </a:t>
            </a:r>
            <a:r>
              <a:rPr dirty="0" sz="2200">
                <a:latin typeface="Lucida Sans Unicode"/>
                <a:cs typeface="Lucida Sans Unicode"/>
              </a:rPr>
              <a:t>en</a:t>
            </a:r>
            <a:r>
              <a:rPr dirty="0" sz="2200" spc="-130">
                <a:latin typeface="Lucida Sans Unicode"/>
                <a:cs typeface="Lucida Sans Unicode"/>
              </a:rPr>
              <a:t> </a:t>
            </a:r>
            <a:r>
              <a:rPr dirty="0" sz="2200" spc="-25">
                <a:latin typeface="Lucida Sans Unicode"/>
                <a:cs typeface="Lucida Sans Unicode"/>
              </a:rPr>
              <a:t>redes</a:t>
            </a:r>
            <a:r>
              <a:rPr dirty="0" sz="2200" spc="-130">
                <a:latin typeface="Lucida Sans Unicode"/>
                <a:cs typeface="Lucida Sans Unicode"/>
              </a:rPr>
              <a:t> </a:t>
            </a:r>
            <a:r>
              <a:rPr dirty="0" sz="2200">
                <a:latin typeface="Lucida Sans Unicode"/>
                <a:cs typeface="Lucida Sans Unicode"/>
              </a:rPr>
              <a:t>de</a:t>
            </a:r>
            <a:r>
              <a:rPr dirty="0" sz="2200" spc="-125">
                <a:latin typeface="Lucida Sans Unicode"/>
                <a:cs typeface="Lucida Sans Unicode"/>
              </a:rPr>
              <a:t> </a:t>
            </a:r>
            <a:r>
              <a:rPr dirty="0" sz="2200" spc="-40">
                <a:latin typeface="Lucida Sans Unicode"/>
                <a:cs typeface="Lucida Sans Unicode"/>
              </a:rPr>
              <a:t>computadoras</a:t>
            </a:r>
            <a:r>
              <a:rPr dirty="0" sz="2200" spc="-130">
                <a:latin typeface="Lucida Sans Unicode"/>
                <a:cs typeface="Lucida Sans Unicode"/>
              </a:rPr>
              <a:t> </a:t>
            </a:r>
            <a:r>
              <a:rPr dirty="0" sz="2200">
                <a:latin typeface="Lucida Sans Unicode"/>
                <a:cs typeface="Lucida Sans Unicode"/>
              </a:rPr>
              <a:t>y</a:t>
            </a:r>
            <a:r>
              <a:rPr dirty="0" sz="2200" spc="-130">
                <a:latin typeface="Lucida Sans Unicode"/>
                <a:cs typeface="Lucida Sans Unicode"/>
              </a:rPr>
              <a:t> </a:t>
            </a:r>
            <a:r>
              <a:rPr dirty="0" sz="2200" spc="-75">
                <a:latin typeface="Lucida Sans Unicode"/>
                <a:cs typeface="Lucida Sans Unicode"/>
              </a:rPr>
              <a:t>explica</a:t>
            </a:r>
            <a:r>
              <a:rPr dirty="0" sz="2200" spc="-125">
                <a:latin typeface="Lucida Sans Unicode"/>
                <a:cs typeface="Lucida Sans Unicode"/>
              </a:rPr>
              <a:t> </a:t>
            </a:r>
            <a:r>
              <a:rPr dirty="0" sz="2200">
                <a:latin typeface="Lucida Sans Unicode"/>
                <a:cs typeface="Lucida Sans Unicode"/>
              </a:rPr>
              <a:t>a</a:t>
            </a:r>
            <a:r>
              <a:rPr dirty="0" sz="2200" spc="-130">
                <a:latin typeface="Lucida Sans Unicode"/>
                <a:cs typeface="Lucida Sans Unicode"/>
              </a:rPr>
              <a:t> </a:t>
            </a:r>
            <a:r>
              <a:rPr dirty="0" sz="2200" spc="-45">
                <a:latin typeface="Lucida Sans Unicode"/>
                <a:cs typeface="Lucida Sans Unicode"/>
              </a:rPr>
              <a:t>fondo</a:t>
            </a:r>
            <a:r>
              <a:rPr dirty="0" sz="2200" spc="-125">
                <a:latin typeface="Lucida Sans Unicode"/>
                <a:cs typeface="Lucida Sans Unicode"/>
              </a:rPr>
              <a:t> </a:t>
            </a:r>
            <a:r>
              <a:rPr dirty="0" sz="2200" spc="-45">
                <a:latin typeface="Lucida Sans Unicode"/>
                <a:cs typeface="Lucida Sans Unicode"/>
              </a:rPr>
              <a:t>el</a:t>
            </a:r>
            <a:r>
              <a:rPr dirty="0" sz="2200" spc="-130">
                <a:latin typeface="Lucida Sans Unicode"/>
                <a:cs typeface="Lucida Sans Unicode"/>
              </a:rPr>
              <a:t> </a:t>
            </a:r>
            <a:r>
              <a:rPr dirty="0" sz="2200" spc="-35">
                <a:latin typeface="Lucida Sans Unicode"/>
                <a:cs typeface="Lucida Sans Unicode"/>
              </a:rPr>
              <a:t>modelo</a:t>
            </a:r>
            <a:r>
              <a:rPr dirty="0" sz="2200" spc="-130">
                <a:latin typeface="Lucida Sans Unicode"/>
                <a:cs typeface="Lucida Sans Unicode"/>
              </a:rPr>
              <a:t> </a:t>
            </a:r>
            <a:r>
              <a:rPr dirty="0" sz="2200" spc="-20">
                <a:latin typeface="Lucida Sans Unicode"/>
                <a:cs typeface="Lucida Sans Unicode"/>
              </a:rPr>
              <a:t>OSI.</a:t>
            </a:r>
            <a:endParaRPr sz="22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VIDL</dc:creator>
  <cp:keywords>DAGs38IhvOY,BAD87HB4M7c,F5</cp:keywords>
  <dc:title>Presentación de Universidad Tesis de Grado Psicología Abstracto Formal Azul y Blanco</dc:title>
  <dcterms:created xsi:type="dcterms:W3CDTF">2025-07-11T18:23:58Z</dcterms:created>
  <dcterms:modified xsi:type="dcterms:W3CDTF">2025-07-11T18:23:58Z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2025-07-11T00:00:00Z</vt:filetime>
  </property>
  <property fmtid="{D5CDD505-2E9C-101B-9397-08002B2CF9AE}" pid="3" name="Creator">
    <vt:lpwstr>Canva (Renderer mixed)</vt:lpwstr>
  </property>
  <property fmtid="{D5CDD505-2E9C-101B-9397-08002B2CF9AE}" pid="4" name="LastSaved">
    <vt:filetime>2025-07-11T00:00:00Z</vt:filetime>
  </property>
  <property fmtid="{D5CDD505-2E9C-101B-9397-08002B2CF9AE}" pid="5" name="Producer">
    <vt:lpwstr>Canva (Renderer mixed)</vt:lpwstr>
  </property>
</Properties>
</file>